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Neucha"/>
      <p:regular r:id="rId28"/>
    </p:embeddedFont>
    <p:embeddedFont>
      <p:font typeface="Proza Libre"/>
      <p:regular r:id="rId29"/>
      <p:bold r:id="rId30"/>
      <p:italic r:id="rId31"/>
      <p:boldItalic r:id="rId32"/>
    </p:embeddedFont>
    <p:embeddedFont>
      <p:font typeface="Source Sans Pr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F5E813-6FFC-4A7A-A5DB-8EAA3652EA92}">
  <a:tblStyle styleId="{83F5E813-6FFC-4A7A-A5DB-8EAA3652EA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Neucha-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rozaLibre-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zaLibre-italic.fntdata"/><Relationship Id="rId30" Type="http://schemas.openxmlformats.org/officeDocument/2006/relationships/font" Target="fonts/ProzaLibre-bold.fntdata"/><Relationship Id="rId11" Type="http://schemas.openxmlformats.org/officeDocument/2006/relationships/slide" Target="slides/slide5.xml"/><Relationship Id="rId33" Type="http://schemas.openxmlformats.org/officeDocument/2006/relationships/font" Target="fonts/SourceSansPro-regular.fntdata"/><Relationship Id="rId10" Type="http://schemas.openxmlformats.org/officeDocument/2006/relationships/slide" Target="slides/slide4.xml"/><Relationship Id="rId32" Type="http://schemas.openxmlformats.org/officeDocument/2006/relationships/font" Target="fonts/ProzaLibre-boldItalic.fntdata"/><Relationship Id="rId13" Type="http://schemas.openxmlformats.org/officeDocument/2006/relationships/slide" Target="slides/slide7.xml"/><Relationship Id="rId35" Type="http://schemas.openxmlformats.org/officeDocument/2006/relationships/font" Target="fonts/SourceSansPro-italic.fntdata"/><Relationship Id="rId12" Type="http://schemas.openxmlformats.org/officeDocument/2006/relationships/slide" Target="slides/slide6.xml"/><Relationship Id="rId34" Type="http://schemas.openxmlformats.org/officeDocument/2006/relationships/font" Target="fonts/SourceSansPr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SourceSansPr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5617bce9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5617bce9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571eabfea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c571eabfea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Introduction</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latin typeface="Source Sans Pro"/>
                <a:ea typeface="Source Sans Pro"/>
                <a:cs typeface="Source Sans Pro"/>
                <a:sym typeface="Source Sans Pro"/>
              </a:rPr>
              <a:t>3-5 sentences about you, including name, location, creative field, defining attributes, 1-2 of your relevant hobbies / passions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5617bce9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5617bce9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dk1"/>
                </a:solidFill>
                <a:latin typeface="Source Sans Pro"/>
                <a:ea typeface="Source Sans Pro"/>
                <a:cs typeface="Source Sans Pro"/>
                <a:sym typeface="Source Sans Pro"/>
              </a:rPr>
              <a:t>Career goals</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400">
                <a:solidFill>
                  <a:schemeClr val="dk1"/>
                </a:solidFill>
                <a:latin typeface="Source Sans Pro"/>
                <a:ea typeface="Source Sans Pro"/>
                <a:cs typeface="Source Sans Pro"/>
                <a:sym typeface="Source Sans Pro"/>
              </a:rPr>
              <a:t>Where are you and your work now?</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400">
                <a:solidFill>
                  <a:schemeClr val="dk1"/>
                </a:solidFill>
                <a:latin typeface="Source Sans Pro"/>
                <a:ea typeface="Source Sans Pro"/>
                <a:cs typeface="Source Sans Pro"/>
                <a:sym typeface="Source Sans Pro"/>
              </a:rPr>
              <a:t>If you’re pivoting into a new industry, style, workflow, etc., explain</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400">
                <a:solidFill>
                  <a:schemeClr val="dk1"/>
                </a:solidFill>
                <a:latin typeface="Source Sans Pro"/>
                <a:ea typeface="Source Sans Pro"/>
                <a:cs typeface="Source Sans Pro"/>
                <a:sym typeface="Source Sans Pro"/>
              </a:rPr>
              <a:t>Intended audience</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400">
                <a:solidFill>
                  <a:schemeClr val="dk1"/>
                </a:solidFill>
                <a:latin typeface="Source Sans Pro"/>
                <a:ea typeface="Source Sans Pro"/>
                <a:cs typeface="Source Sans Pro"/>
                <a:sym typeface="Source Sans Pro"/>
              </a:rPr>
              <a:t>Ideal clients and why</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rPr lang="en" sz="1400">
                <a:solidFill>
                  <a:schemeClr val="dk1"/>
                </a:solidFill>
                <a:latin typeface="Source Sans Pro"/>
                <a:ea typeface="Source Sans Pro"/>
                <a:cs typeface="Source Sans Pro"/>
                <a:sym typeface="Source Sans Pro"/>
              </a:rPr>
              <a:t>How Adobe fits into your journey from  where you are to where you’re headed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f4ea8decd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f4ea8decd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571eabfea_1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c571eabfea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571eabfea_1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571eabfea_1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c44818b4fd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c44818b4fd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c44818b4fd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c44818b4fd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c571eabfea_1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c571eabfea_1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c571eabfea_1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c571eabfea_1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63b94449d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63b94449d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4c3a9a17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4c3a9a17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63b94449d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63b94449d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63b94449d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63b94449d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76a5b6c16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76a5b6c16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44818b4f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44818b4f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Introduction</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latin typeface="Source Sans Pro"/>
                <a:ea typeface="Source Sans Pro"/>
                <a:cs typeface="Source Sans Pro"/>
                <a:sym typeface="Source Sans Pro"/>
              </a:rPr>
              <a:t>3-5 sentences about you, including name, location, creative field, defining attributes, 1-2 of your relevant hobbies / passions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c571eabfea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c571eabfea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rPr>
              <a:t>Artist statement</a:t>
            </a:r>
            <a:endParaRPr b="1" sz="1400">
              <a:solidFill>
                <a:schemeClr val="dk1"/>
              </a:solidFill>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rPr>
              <a:t>3 sentences about who you are as an artist, your value to your future clients, and what drives your creative vision.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44818b4fd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44818b4fd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Introduction</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latin typeface="Source Sans Pro"/>
                <a:ea typeface="Source Sans Pro"/>
                <a:cs typeface="Source Sans Pro"/>
                <a:sym typeface="Source Sans Pro"/>
              </a:rPr>
              <a:t>3-5 sentences about you, including name, location, creative field, defining attributes, 1-2 of your relevant hobbies / passions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77322fda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77322fda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rPr>
              <a:t>Artist statement</a:t>
            </a:r>
            <a:endParaRPr b="1" sz="1400">
              <a:solidFill>
                <a:schemeClr val="dk1"/>
              </a:solidFill>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rPr>
              <a:t>3 sentences about who you are as an artist, your value to your future clients, and what drives your creative vision.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77322fda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77322fda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rPr>
              <a:t>Artist statement</a:t>
            </a:r>
            <a:endParaRPr b="1" sz="1400">
              <a:solidFill>
                <a:schemeClr val="dk1"/>
              </a:solidFill>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rPr>
              <a:t>3 sentences about who you are as an artist, your value to your future clients, and what drives your creative vision.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77322fda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77322fda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rPr>
              <a:t>Artist statement</a:t>
            </a:r>
            <a:endParaRPr b="1" sz="1400">
              <a:solidFill>
                <a:schemeClr val="dk1"/>
              </a:solidFill>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rPr>
              <a:t>3 sentences about who you are as an artist, your value to your future clients, and what drives your creative vision.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ic powerpoint"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1F0E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za Libre"/>
              <a:buNone/>
              <a:defRPr sz="2800">
                <a:solidFill>
                  <a:schemeClr val="dk1"/>
                </a:solidFill>
                <a:latin typeface="Proza Libre"/>
                <a:ea typeface="Proza Libre"/>
                <a:cs typeface="Proza Libre"/>
                <a:sym typeface="Proza Libr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gif"/><Relationship Id="rId5" Type="http://schemas.openxmlformats.org/officeDocument/2006/relationships/image" Target="../media/image3.gif"/><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3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gif"/><Relationship Id="rId4" Type="http://schemas.openxmlformats.org/officeDocument/2006/relationships/image" Target="../media/image17.png"/><Relationship Id="rId5" Type="http://schemas.openxmlformats.org/officeDocument/2006/relationships/image" Target="../media/image26.gif"/><Relationship Id="rId6" Type="http://schemas.openxmlformats.org/officeDocument/2006/relationships/image" Target="../media/image23.png"/><Relationship Id="rId7" Type="http://schemas.openxmlformats.org/officeDocument/2006/relationships/image" Target="../media/image29.gif"/><Relationship Id="rId8"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9.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9.png"/><Relationship Id="rId4" Type="http://schemas.openxmlformats.org/officeDocument/2006/relationships/image" Target="../media/image9.png"/><Relationship Id="rId10" Type="http://schemas.openxmlformats.org/officeDocument/2006/relationships/image" Target="../media/image13.gif"/><Relationship Id="rId9" Type="http://schemas.openxmlformats.org/officeDocument/2006/relationships/image" Target="../media/image11.gif"/><Relationship Id="rId5" Type="http://schemas.openxmlformats.org/officeDocument/2006/relationships/image" Target="../media/image36.png"/><Relationship Id="rId6" Type="http://schemas.openxmlformats.org/officeDocument/2006/relationships/image" Target="../media/image2.gif"/><Relationship Id="rId7" Type="http://schemas.openxmlformats.org/officeDocument/2006/relationships/image" Target="../media/image6.gif"/><Relationship Id="rId8"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gif"/><Relationship Id="rId6" Type="http://schemas.openxmlformats.org/officeDocument/2006/relationships/image" Target="../media/image14.gif"/><Relationship Id="rId7" Type="http://schemas.openxmlformats.org/officeDocument/2006/relationships/image" Target="../media/image3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theguardian.com/us-news/ng-interactive/2018/nov/15/new-congress-us-house-of-representatives-senate" TargetMode="External"/><Relationship Id="rId4" Type="http://schemas.openxmlformats.org/officeDocument/2006/relationships/image" Target="../media/image25.png"/><Relationship Id="rId5"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theguardian.com/technology/ng-interactive/2019/feb/20/how-to-catch-a-catfisher" TargetMode="External"/><Relationship Id="rId4" Type="http://schemas.openxmlformats.org/officeDocument/2006/relationships/image" Target="../media/image40.png"/><Relationship Id="rId5"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37.gif"/><Relationship Id="rId5" Type="http://schemas.openxmlformats.org/officeDocument/2006/relationships/image" Target="../media/image17.png"/><Relationship Id="rId6"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9F3"/>
        </a:solidFill>
      </p:bgPr>
    </p:bg>
    <p:spTree>
      <p:nvGrpSpPr>
        <p:cNvPr id="53" name="Shape 53"/>
        <p:cNvGrpSpPr/>
        <p:nvPr/>
      </p:nvGrpSpPr>
      <p:grpSpPr>
        <a:xfrm>
          <a:off x="0" y="0"/>
          <a:ext cx="0" cy="0"/>
          <a:chOff x="0" y="0"/>
          <a:chExt cx="0" cy="0"/>
        </a:xfrm>
      </p:grpSpPr>
      <p:sp>
        <p:nvSpPr>
          <p:cNvPr id="54" name="Google Shape;54;p13"/>
          <p:cNvSpPr txBox="1"/>
          <p:nvPr>
            <p:ph type="title"/>
          </p:nvPr>
        </p:nvSpPr>
        <p:spPr>
          <a:xfrm>
            <a:off x="4174525" y="2904475"/>
            <a:ext cx="4877100" cy="672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3500">
                <a:latin typeface="Neucha"/>
                <a:ea typeface="Neucha"/>
                <a:cs typeface="Neucha"/>
                <a:sym typeface="Neucha"/>
              </a:rPr>
              <a:t>Juweek Adolphe</a:t>
            </a:r>
            <a:endParaRPr sz="3500">
              <a:latin typeface="Neucha"/>
              <a:ea typeface="Neucha"/>
              <a:cs typeface="Neucha"/>
              <a:sym typeface="Neucha"/>
            </a:endParaRPr>
          </a:p>
          <a:p>
            <a:pPr indent="0" lvl="0" marL="0" rtl="0" algn="ctr">
              <a:spcBef>
                <a:spcPts val="0"/>
              </a:spcBef>
              <a:spcAft>
                <a:spcPts val="0"/>
              </a:spcAft>
              <a:buNone/>
            </a:pPr>
            <a:r>
              <a:t/>
            </a:r>
            <a:endParaRPr sz="3500">
              <a:latin typeface="Neucha"/>
              <a:ea typeface="Neucha"/>
              <a:cs typeface="Neucha"/>
              <a:sym typeface="Neucha"/>
            </a:endParaRPr>
          </a:p>
        </p:txBody>
      </p:sp>
      <p:sp>
        <p:nvSpPr>
          <p:cNvPr id="55" name="Google Shape;55;p13"/>
          <p:cNvSpPr/>
          <p:nvPr/>
        </p:nvSpPr>
        <p:spPr>
          <a:xfrm>
            <a:off x="138413" y="447452"/>
            <a:ext cx="2145000" cy="17910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title"/>
          </p:nvPr>
        </p:nvSpPr>
        <p:spPr>
          <a:xfrm>
            <a:off x="92386" y="401023"/>
            <a:ext cx="2315700" cy="6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Neucha"/>
                <a:ea typeface="Neucha"/>
                <a:cs typeface="Neucha"/>
                <a:sym typeface="Neucha"/>
              </a:rPr>
              <a:t>2 years ago, our hero was defeated, getting denied from the 2019 Adobe Creative Residency. </a:t>
            </a:r>
            <a:endParaRPr i="1" sz="1200">
              <a:latin typeface="Neucha"/>
              <a:ea typeface="Neucha"/>
              <a:cs typeface="Neucha"/>
              <a:sym typeface="Neucha"/>
            </a:endParaRPr>
          </a:p>
        </p:txBody>
      </p:sp>
      <p:sp>
        <p:nvSpPr>
          <p:cNvPr id="57" name="Google Shape;57;p13"/>
          <p:cNvSpPr/>
          <p:nvPr/>
        </p:nvSpPr>
        <p:spPr>
          <a:xfrm>
            <a:off x="2454113" y="447450"/>
            <a:ext cx="2145000" cy="17910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txBox="1"/>
          <p:nvPr>
            <p:ph type="title"/>
          </p:nvPr>
        </p:nvSpPr>
        <p:spPr>
          <a:xfrm>
            <a:off x="2454124" y="401025"/>
            <a:ext cx="2145000" cy="4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Neucha"/>
                <a:ea typeface="Neucha"/>
                <a:cs typeface="Neucha"/>
                <a:sym typeface="Neucha"/>
              </a:rPr>
              <a:t>At first, h</a:t>
            </a:r>
            <a:r>
              <a:rPr i="1" lang="en" sz="1200">
                <a:latin typeface="Neucha"/>
                <a:ea typeface="Neucha"/>
                <a:cs typeface="Neucha"/>
                <a:sym typeface="Neucha"/>
              </a:rPr>
              <a:t>e took it...hard. But he knew the opportunity would come again. </a:t>
            </a:r>
            <a:endParaRPr i="1" sz="1200">
              <a:latin typeface="Neucha"/>
              <a:ea typeface="Neucha"/>
              <a:cs typeface="Neucha"/>
              <a:sym typeface="Neucha"/>
            </a:endParaRPr>
          </a:p>
        </p:txBody>
      </p:sp>
      <p:sp>
        <p:nvSpPr>
          <p:cNvPr id="59" name="Google Shape;59;p13"/>
          <p:cNvSpPr/>
          <p:nvPr/>
        </p:nvSpPr>
        <p:spPr>
          <a:xfrm>
            <a:off x="6906613" y="451641"/>
            <a:ext cx="2145000" cy="17868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13"/>
          <p:cNvPicPr preferRelativeResize="0"/>
          <p:nvPr/>
        </p:nvPicPr>
        <p:blipFill rotWithShape="1">
          <a:blip r:embed="rId3">
            <a:alphaModFix/>
          </a:blip>
          <a:srcRect b="0" l="0" r="0" t="18824"/>
          <a:stretch/>
        </p:blipFill>
        <p:spPr>
          <a:xfrm>
            <a:off x="7028385" y="462086"/>
            <a:ext cx="1882665" cy="1316975"/>
          </a:xfrm>
          <a:prstGeom prst="rect">
            <a:avLst/>
          </a:prstGeom>
          <a:noFill/>
          <a:ln>
            <a:noFill/>
          </a:ln>
        </p:spPr>
      </p:pic>
      <p:sp>
        <p:nvSpPr>
          <p:cNvPr id="61" name="Google Shape;61;p13"/>
          <p:cNvSpPr txBox="1"/>
          <p:nvPr>
            <p:ph type="title"/>
          </p:nvPr>
        </p:nvSpPr>
        <p:spPr>
          <a:xfrm>
            <a:off x="6932347" y="1719107"/>
            <a:ext cx="2025000" cy="5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Neucha"/>
                <a:ea typeface="Neucha"/>
                <a:cs typeface="Neucha"/>
                <a:sym typeface="Neucha"/>
              </a:rPr>
              <a:t>And now, he comes back ready to apply. Will he succeed?</a:t>
            </a:r>
            <a:endParaRPr i="1" sz="1200">
              <a:latin typeface="Neucha"/>
              <a:ea typeface="Neucha"/>
              <a:cs typeface="Neucha"/>
              <a:sym typeface="Neucha"/>
            </a:endParaRPr>
          </a:p>
        </p:txBody>
      </p:sp>
      <p:sp>
        <p:nvSpPr>
          <p:cNvPr id="62" name="Google Shape;62;p13"/>
          <p:cNvSpPr txBox="1"/>
          <p:nvPr>
            <p:ph type="title"/>
          </p:nvPr>
        </p:nvSpPr>
        <p:spPr>
          <a:xfrm>
            <a:off x="5532350" y="3576475"/>
            <a:ext cx="3515400" cy="672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Neucha"/>
                <a:ea typeface="Neucha"/>
                <a:cs typeface="Neucha"/>
                <a:sym typeface="Neucha"/>
              </a:rPr>
              <a:t>Illustrator/Creative Coder</a:t>
            </a:r>
            <a:endParaRPr sz="2000">
              <a:latin typeface="Neucha"/>
              <a:ea typeface="Neucha"/>
              <a:cs typeface="Neucha"/>
              <a:sym typeface="Neucha"/>
            </a:endParaRPr>
          </a:p>
          <a:p>
            <a:pPr indent="0" lvl="0" marL="0" rtl="0" algn="r">
              <a:spcBef>
                <a:spcPts val="0"/>
              </a:spcBef>
              <a:spcAft>
                <a:spcPts val="0"/>
              </a:spcAft>
              <a:buNone/>
            </a:pPr>
            <a:r>
              <a:t/>
            </a:r>
            <a:endParaRPr sz="2000">
              <a:latin typeface="Neucha"/>
              <a:ea typeface="Neucha"/>
              <a:cs typeface="Neucha"/>
              <a:sym typeface="Neucha"/>
            </a:endParaRPr>
          </a:p>
        </p:txBody>
      </p:sp>
      <p:sp>
        <p:nvSpPr>
          <p:cNvPr id="63" name="Google Shape;63;p13"/>
          <p:cNvSpPr/>
          <p:nvPr/>
        </p:nvSpPr>
        <p:spPr>
          <a:xfrm>
            <a:off x="4740363" y="449550"/>
            <a:ext cx="2025000" cy="17910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txBox="1"/>
          <p:nvPr>
            <p:ph type="title"/>
          </p:nvPr>
        </p:nvSpPr>
        <p:spPr>
          <a:xfrm>
            <a:off x="4740362" y="426787"/>
            <a:ext cx="2025000" cy="5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Neucha"/>
                <a:ea typeface="Neucha"/>
                <a:cs typeface="Neucha"/>
                <a:sym typeface="Neucha"/>
              </a:rPr>
              <a:t>So he trained. </a:t>
            </a:r>
            <a:r>
              <a:rPr i="1" lang="en" sz="1200">
                <a:latin typeface="Neucha"/>
                <a:ea typeface="Neucha"/>
                <a:cs typeface="Neucha"/>
                <a:sym typeface="Neucha"/>
              </a:rPr>
              <a:t>He became wiser, and more mature.</a:t>
            </a:r>
            <a:endParaRPr i="1" sz="1200">
              <a:latin typeface="Neucha"/>
              <a:ea typeface="Neucha"/>
              <a:cs typeface="Neucha"/>
              <a:sym typeface="Neucha"/>
            </a:endParaRPr>
          </a:p>
        </p:txBody>
      </p:sp>
      <p:pic>
        <p:nvPicPr>
          <p:cNvPr id="65" name="Google Shape;65;p13"/>
          <p:cNvPicPr preferRelativeResize="0"/>
          <p:nvPr/>
        </p:nvPicPr>
        <p:blipFill rotWithShape="1">
          <a:blip r:embed="rId4">
            <a:alphaModFix/>
          </a:blip>
          <a:srcRect b="34229" l="27250" r="23471" t="17073"/>
          <a:stretch/>
        </p:blipFill>
        <p:spPr>
          <a:xfrm>
            <a:off x="4998425" y="903468"/>
            <a:ext cx="1932001" cy="1378856"/>
          </a:xfrm>
          <a:prstGeom prst="rect">
            <a:avLst/>
          </a:prstGeom>
          <a:noFill/>
          <a:ln>
            <a:noFill/>
          </a:ln>
        </p:spPr>
      </p:pic>
      <p:pic>
        <p:nvPicPr>
          <p:cNvPr id="66" name="Google Shape;66;p13"/>
          <p:cNvPicPr preferRelativeResize="0"/>
          <p:nvPr/>
        </p:nvPicPr>
        <p:blipFill rotWithShape="1">
          <a:blip r:embed="rId5">
            <a:alphaModFix/>
          </a:blip>
          <a:srcRect b="12534" l="35541" r="37839" t="35455"/>
          <a:stretch/>
        </p:blipFill>
        <p:spPr>
          <a:xfrm>
            <a:off x="1346883" y="924633"/>
            <a:ext cx="988708" cy="1378849"/>
          </a:xfrm>
          <a:prstGeom prst="rect">
            <a:avLst/>
          </a:prstGeom>
          <a:noFill/>
          <a:ln>
            <a:noFill/>
          </a:ln>
        </p:spPr>
      </p:pic>
      <p:pic>
        <p:nvPicPr>
          <p:cNvPr id="67" name="Google Shape;67;p13"/>
          <p:cNvPicPr preferRelativeResize="0"/>
          <p:nvPr/>
        </p:nvPicPr>
        <p:blipFill rotWithShape="1">
          <a:blip r:embed="rId6">
            <a:alphaModFix/>
          </a:blip>
          <a:srcRect b="17088" l="0" r="0" t="0"/>
          <a:stretch/>
        </p:blipFill>
        <p:spPr>
          <a:xfrm>
            <a:off x="2629100" y="683675"/>
            <a:ext cx="2145000" cy="15547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0" name="Shape 200"/>
        <p:cNvGrpSpPr/>
        <p:nvPr/>
      </p:nvGrpSpPr>
      <p:grpSpPr>
        <a:xfrm>
          <a:off x="0" y="0"/>
          <a:ext cx="0" cy="0"/>
          <a:chOff x="0" y="0"/>
          <a:chExt cx="0" cy="0"/>
        </a:xfrm>
      </p:grpSpPr>
      <p:sp>
        <p:nvSpPr>
          <p:cNvPr id="201" name="Google Shape;201;p22"/>
          <p:cNvSpPr txBox="1"/>
          <p:nvPr>
            <p:ph type="title"/>
          </p:nvPr>
        </p:nvSpPr>
        <p:spPr>
          <a:xfrm>
            <a:off x="187150" y="81475"/>
            <a:ext cx="2538300" cy="61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Neucha"/>
                <a:ea typeface="Neucha"/>
                <a:cs typeface="Neucha"/>
                <a:sym typeface="Neucha"/>
              </a:rPr>
              <a:t>Where I want to be</a:t>
            </a:r>
            <a:endParaRPr sz="2700">
              <a:latin typeface="Neucha"/>
              <a:ea typeface="Neucha"/>
              <a:cs typeface="Neucha"/>
              <a:sym typeface="Neucha"/>
            </a:endParaRPr>
          </a:p>
        </p:txBody>
      </p:sp>
      <p:sp>
        <p:nvSpPr>
          <p:cNvPr id="202" name="Google Shape;202;p22"/>
          <p:cNvSpPr txBox="1"/>
          <p:nvPr>
            <p:ph type="title"/>
          </p:nvPr>
        </p:nvSpPr>
        <p:spPr>
          <a:xfrm>
            <a:off x="6337275" y="3267150"/>
            <a:ext cx="2731200" cy="14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I want to create stories full-time. Storytelling is an </a:t>
            </a:r>
            <a:r>
              <a:rPr lang="en" sz="1200">
                <a:latin typeface="Neucha"/>
                <a:ea typeface="Neucha"/>
                <a:cs typeface="Neucha"/>
                <a:sym typeface="Neucha"/>
              </a:rPr>
              <a:t>experience</a:t>
            </a:r>
            <a:r>
              <a:rPr lang="en" sz="1200">
                <a:latin typeface="Neucha"/>
                <a:ea typeface="Neucha"/>
                <a:cs typeface="Neucha"/>
                <a:sym typeface="Neucha"/>
              </a:rPr>
              <a:t> where there are no hard rules, and there’s no telling where my work can end up. This might look like me becoming a freelance content creator, or it might manifest into things like ebooks, blogs, tv shows and more. </a:t>
            </a:r>
            <a:endParaRPr sz="1200">
              <a:latin typeface="Neucha"/>
              <a:ea typeface="Neucha"/>
              <a:cs typeface="Neucha"/>
              <a:sym typeface="Neucha"/>
            </a:endParaRPr>
          </a:p>
        </p:txBody>
      </p:sp>
      <p:pic>
        <p:nvPicPr>
          <p:cNvPr id="203" name="Google Shape;203;p22"/>
          <p:cNvPicPr preferRelativeResize="0"/>
          <p:nvPr/>
        </p:nvPicPr>
        <p:blipFill>
          <a:blip r:embed="rId3">
            <a:alphaModFix/>
          </a:blip>
          <a:stretch>
            <a:fillRect/>
          </a:stretch>
        </p:blipFill>
        <p:spPr>
          <a:xfrm>
            <a:off x="6612583" y="1021119"/>
            <a:ext cx="1649874" cy="2384856"/>
          </a:xfrm>
          <a:prstGeom prst="rect">
            <a:avLst/>
          </a:prstGeom>
          <a:noFill/>
          <a:ln>
            <a:noFill/>
          </a:ln>
        </p:spPr>
      </p:pic>
      <p:pic>
        <p:nvPicPr>
          <p:cNvPr id="204" name="Google Shape;204;p22"/>
          <p:cNvPicPr preferRelativeResize="0"/>
          <p:nvPr/>
        </p:nvPicPr>
        <p:blipFill>
          <a:blip r:embed="rId4">
            <a:alphaModFix/>
          </a:blip>
          <a:stretch>
            <a:fillRect/>
          </a:stretch>
        </p:blipFill>
        <p:spPr>
          <a:xfrm>
            <a:off x="896950" y="2217450"/>
            <a:ext cx="1291000" cy="1673775"/>
          </a:xfrm>
          <a:prstGeom prst="rect">
            <a:avLst/>
          </a:prstGeom>
          <a:noFill/>
          <a:ln>
            <a:noFill/>
          </a:ln>
        </p:spPr>
      </p:pic>
      <p:sp>
        <p:nvSpPr>
          <p:cNvPr id="205" name="Google Shape;205;p22"/>
          <p:cNvSpPr txBox="1"/>
          <p:nvPr>
            <p:ph type="title"/>
          </p:nvPr>
        </p:nvSpPr>
        <p:spPr>
          <a:xfrm>
            <a:off x="304800" y="3863850"/>
            <a:ext cx="2725500" cy="9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I want my work to continue to be interdisciplinary. I enjoy being a swiss army knife, and I’d like for my work to never be limited to just one creative discipline.</a:t>
            </a:r>
            <a:endParaRPr sz="12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p:txBody>
      </p:sp>
      <p:sp>
        <p:nvSpPr>
          <p:cNvPr id="206" name="Google Shape;206;p22"/>
          <p:cNvSpPr txBox="1"/>
          <p:nvPr>
            <p:ph type="title"/>
          </p:nvPr>
        </p:nvSpPr>
        <p:spPr>
          <a:xfrm>
            <a:off x="3160225" y="2065050"/>
            <a:ext cx="2731200" cy="14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It is my goal to find and build up members of what I call the ‘hybrid community’. By meeting </a:t>
            </a:r>
            <a:r>
              <a:rPr lang="en" sz="1200">
                <a:latin typeface="Neucha"/>
                <a:ea typeface="Neucha"/>
                <a:cs typeface="Neucha"/>
                <a:sym typeface="Neucha"/>
              </a:rPr>
              <a:t>interdisciplinary</a:t>
            </a:r>
            <a:r>
              <a:rPr lang="en" sz="1200">
                <a:latin typeface="Neucha"/>
                <a:ea typeface="Neucha"/>
                <a:cs typeface="Neucha"/>
                <a:sym typeface="Neucha"/>
              </a:rPr>
              <a:t> creatives, it’ll be easier for me to find work, push my creative limits, and start to build a community around me and fellow creators that share my sentiments. </a:t>
            </a:r>
            <a:endParaRPr sz="12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p:txBody>
      </p:sp>
      <p:pic>
        <p:nvPicPr>
          <p:cNvPr id="207" name="Google Shape;207;p22"/>
          <p:cNvPicPr preferRelativeResize="0"/>
          <p:nvPr/>
        </p:nvPicPr>
        <p:blipFill>
          <a:blip r:embed="rId5">
            <a:alphaModFix/>
          </a:blip>
          <a:stretch>
            <a:fillRect/>
          </a:stretch>
        </p:blipFill>
        <p:spPr>
          <a:xfrm>
            <a:off x="3240139" y="759769"/>
            <a:ext cx="2392195" cy="1305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1" name="Shape 211"/>
        <p:cNvGrpSpPr/>
        <p:nvPr/>
      </p:nvGrpSpPr>
      <p:grpSpPr>
        <a:xfrm>
          <a:off x="0" y="0"/>
          <a:ext cx="0" cy="0"/>
          <a:chOff x="0" y="0"/>
          <a:chExt cx="0" cy="0"/>
        </a:xfrm>
      </p:grpSpPr>
      <p:sp>
        <p:nvSpPr>
          <p:cNvPr id="212" name="Google Shape;212;p23"/>
          <p:cNvSpPr txBox="1"/>
          <p:nvPr>
            <p:ph type="title"/>
          </p:nvPr>
        </p:nvSpPr>
        <p:spPr>
          <a:xfrm>
            <a:off x="311700" y="88125"/>
            <a:ext cx="890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ucha"/>
                <a:ea typeface="Neucha"/>
                <a:cs typeface="Neucha"/>
                <a:sym typeface="Neucha"/>
              </a:rPr>
              <a:t>Other people who’ve been able to achieve my dream</a:t>
            </a:r>
            <a:endParaRPr>
              <a:latin typeface="Neucha"/>
              <a:ea typeface="Neucha"/>
              <a:cs typeface="Neucha"/>
              <a:sym typeface="Neucha"/>
            </a:endParaRPr>
          </a:p>
        </p:txBody>
      </p:sp>
      <p:sp>
        <p:nvSpPr>
          <p:cNvPr id="213" name="Google Shape;213;p23"/>
          <p:cNvSpPr/>
          <p:nvPr/>
        </p:nvSpPr>
        <p:spPr>
          <a:xfrm>
            <a:off x="1011075" y="1091175"/>
            <a:ext cx="2035200" cy="1432200"/>
          </a:xfrm>
          <a:prstGeom prst="rect">
            <a:avLst/>
          </a:prstGeom>
          <a:solidFill>
            <a:srgbClr val="F3F3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txBox="1"/>
          <p:nvPr>
            <p:ph type="title"/>
          </p:nvPr>
        </p:nvSpPr>
        <p:spPr>
          <a:xfrm>
            <a:off x="978475" y="1060279"/>
            <a:ext cx="1769100" cy="12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Neucha"/>
                <a:ea typeface="Neucha"/>
                <a:cs typeface="Neucha"/>
                <a:sym typeface="Neucha"/>
              </a:rPr>
              <a:t>Andrew Hussie</a:t>
            </a:r>
            <a:r>
              <a:rPr lang="en" sz="1200">
                <a:latin typeface="Neucha"/>
                <a:ea typeface="Neucha"/>
                <a:cs typeface="Neucha"/>
                <a:sym typeface="Neucha"/>
              </a:rPr>
              <a:t> is the creator of Homestuck, a famous webcomic epic that incorporated gifs, gameplay, and great storytelling. </a:t>
            </a:r>
            <a:endParaRPr sz="1200">
              <a:latin typeface="Neucha"/>
              <a:ea typeface="Neucha"/>
              <a:cs typeface="Neucha"/>
              <a:sym typeface="Neucha"/>
            </a:endParaRPr>
          </a:p>
        </p:txBody>
      </p:sp>
      <p:sp>
        <p:nvSpPr>
          <p:cNvPr id="215" name="Google Shape;215;p23"/>
          <p:cNvSpPr/>
          <p:nvPr/>
        </p:nvSpPr>
        <p:spPr>
          <a:xfrm>
            <a:off x="3576280" y="1090679"/>
            <a:ext cx="2035200" cy="1432200"/>
          </a:xfrm>
          <a:prstGeom prst="rect">
            <a:avLst/>
          </a:prstGeom>
          <a:solidFill>
            <a:srgbClr val="F3F3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a:off x="6130350" y="1091475"/>
            <a:ext cx="2035200" cy="1432200"/>
          </a:xfrm>
          <a:prstGeom prst="rect">
            <a:avLst/>
          </a:prstGeom>
          <a:solidFill>
            <a:srgbClr val="F3F3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txBox="1"/>
          <p:nvPr>
            <p:ph type="title"/>
          </p:nvPr>
        </p:nvSpPr>
        <p:spPr>
          <a:xfrm>
            <a:off x="6120365" y="1057388"/>
            <a:ext cx="1769100" cy="10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Neucha"/>
                <a:ea typeface="Neucha"/>
                <a:cs typeface="Neucha"/>
                <a:sym typeface="Neucha"/>
              </a:rPr>
              <a:t>Nicky Case </a:t>
            </a:r>
            <a:r>
              <a:rPr lang="en" sz="1200">
                <a:latin typeface="Neucha"/>
                <a:ea typeface="Neucha"/>
                <a:cs typeface="Neucha"/>
                <a:sym typeface="Neucha"/>
              </a:rPr>
              <a:t>is a game developer famous for making online games and essays that help explain complex topics. </a:t>
            </a:r>
            <a:endParaRPr sz="1200">
              <a:latin typeface="Neucha"/>
              <a:ea typeface="Neucha"/>
              <a:cs typeface="Neucha"/>
              <a:sym typeface="Neucha"/>
            </a:endParaRPr>
          </a:p>
        </p:txBody>
      </p:sp>
      <p:sp>
        <p:nvSpPr>
          <p:cNvPr id="218" name="Google Shape;218;p23"/>
          <p:cNvSpPr/>
          <p:nvPr/>
        </p:nvSpPr>
        <p:spPr>
          <a:xfrm>
            <a:off x="1011075" y="3015600"/>
            <a:ext cx="2035200" cy="1432200"/>
          </a:xfrm>
          <a:prstGeom prst="rect">
            <a:avLst/>
          </a:prstGeom>
          <a:solidFill>
            <a:srgbClr val="F3F3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txBox="1"/>
          <p:nvPr>
            <p:ph type="title"/>
          </p:nvPr>
        </p:nvSpPr>
        <p:spPr>
          <a:xfrm>
            <a:off x="978472" y="2984695"/>
            <a:ext cx="17691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The company </a:t>
            </a:r>
            <a:r>
              <a:rPr b="1" lang="en" sz="1200">
                <a:latin typeface="Neucha"/>
                <a:ea typeface="Neucha"/>
                <a:cs typeface="Neucha"/>
                <a:sym typeface="Neucha"/>
              </a:rPr>
              <a:t>Brilliant</a:t>
            </a:r>
            <a:r>
              <a:rPr lang="en" sz="1200">
                <a:latin typeface="Neucha"/>
                <a:ea typeface="Neucha"/>
                <a:cs typeface="Neucha"/>
                <a:sym typeface="Neucha"/>
              </a:rPr>
              <a:t> has an app that uses visuals and games to explain science topics to its users. </a:t>
            </a:r>
            <a:endParaRPr sz="1200">
              <a:latin typeface="Neucha"/>
              <a:ea typeface="Neucha"/>
              <a:cs typeface="Neucha"/>
              <a:sym typeface="Neucha"/>
            </a:endParaRPr>
          </a:p>
        </p:txBody>
      </p:sp>
      <p:sp>
        <p:nvSpPr>
          <p:cNvPr id="220" name="Google Shape;220;p23"/>
          <p:cNvSpPr/>
          <p:nvPr/>
        </p:nvSpPr>
        <p:spPr>
          <a:xfrm>
            <a:off x="3576280" y="3015104"/>
            <a:ext cx="2035200" cy="1432200"/>
          </a:xfrm>
          <a:prstGeom prst="rect">
            <a:avLst/>
          </a:prstGeom>
          <a:solidFill>
            <a:srgbClr val="F3F3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txBox="1"/>
          <p:nvPr>
            <p:ph type="title"/>
          </p:nvPr>
        </p:nvSpPr>
        <p:spPr>
          <a:xfrm>
            <a:off x="3547050" y="2964300"/>
            <a:ext cx="2035200" cy="12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Neucha"/>
                <a:ea typeface="Neucha"/>
                <a:cs typeface="Neucha"/>
                <a:sym typeface="Neucha"/>
              </a:rPr>
              <a:t>Journalism publications, </a:t>
            </a:r>
            <a:r>
              <a:rPr lang="en" sz="1200">
                <a:latin typeface="Neucha"/>
                <a:ea typeface="Neucha"/>
                <a:cs typeface="Neucha"/>
                <a:sym typeface="Neucha"/>
              </a:rPr>
              <a:t>like</a:t>
            </a:r>
            <a:r>
              <a:rPr b="1" lang="en" sz="1200">
                <a:latin typeface="Neucha"/>
                <a:ea typeface="Neucha"/>
                <a:cs typeface="Neucha"/>
                <a:sym typeface="Neucha"/>
              </a:rPr>
              <a:t> Pudding.cool, </a:t>
            </a:r>
            <a:r>
              <a:rPr lang="en" sz="1200">
                <a:latin typeface="Neucha"/>
                <a:ea typeface="Neucha"/>
                <a:cs typeface="Neucha"/>
                <a:sym typeface="Neucha"/>
              </a:rPr>
              <a:t>are increasingly accepting of multidisciplinary work and unique storytelling experiences, and I can see myself creating content with them on a freelance basis.  </a:t>
            </a:r>
            <a:endParaRPr sz="1200">
              <a:latin typeface="Neucha"/>
              <a:ea typeface="Neucha"/>
              <a:cs typeface="Neucha"/>
              <a:sym typeface="Neucha"/>
            </a:endParaRPr>
          </a:p>
        </p:txBody>
      </p:sp>
      <p:sp>
        <p:nvSpPr>
          <p:cNvPr id="222" name="Google Shape;222;p23"/>
          <p:cNvSpPr/>
          <p:nvPr/>
        </p:nvSpPr>
        <p:spPr>
          <a:xfrm>
            <a:off x="6130350" y="3028363"/>
            <a:ext cx="2035200" cy="1432200"/>
          </a:xfrm>
          <a:prstGeom prst="rect">
            <a:avLst/>
          </a:prstGeom>
          <a:solidFill>
            <a:srgbClr val="F3F3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txBox="1"/>
          <p:nvPr>
            <p:ph type="title"/>
          </p:nvPr>
        </p:nvSpPr>
        <p:spPr>
          <a:xfrm>
            <a:off x="3543722" y="1044127"/>
            <a:ext cx="2089200" cy="9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Neucha"/>
                <a:ea typeface="Neucha"/>
                <a:cs typeface="Neucha"/>
                <a:sym typeface="Neucha"/>
              </a:rPr>
              <a:t>Randall Munroe</a:t>
            </a:r>
            <a:r>
              <a:rPr lang="en" sz="1200">
                <a:latin typeface="Neucha"/>
                <a:ea typeface="Neucha"/>
                <a:cs typeface="Neucha"/>
                <a:sym typeface="Neucha"/>
              </a:rPr>
              <a:t> is the creator of XKCD. While it is not animated nor interactive, if often deals with STEM concepts and has a vibe I’d generally like to mimic. </a:t>
            </a:r>
            <a:endParaRPr sz="1200">
              <a:latin typeface="Neucha"/>
              <a:ea typeface="Neucha"/>
              <a:cs typeface="Neucha"/>
              <a:sym typeface="Neucha"/>
            </a:endParaRPr>
          </a:p>
        </p:txBody>
      </p:sp>
      <p:sp>
        <p:nvSpPr>
          <p:cNvPr id="224" name="Google Shape;224;p23"/>
          <p:cNvSpPr txBox="1"/>
          <p:nvPr>
            <p:ph type="title"/>
          </p:nvPr>
        </p:nvSpPr>
        <p:spPr>
          <a:xfrm>
            <a:off x="6129864" y="2999908"/>
            <a:ext cx="2035200" cy="9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Neucha"/>
                <a:ea typeface="Neucha"/>
                <a:cs typeface="Neucha"/>
                <a:sym typeface="Neucha"/>
              </a:rPr>
              <a:t>Mona Chalabi </a:t>
            </a:r>
            <a:r>
              <a:rPr lang="en" sz="1200">
                <a:latin typeface="Neucha"/>
                <a:ea typeface="Neucha"/>
                <a:cs typeface="Neucha"/>
                <a:sym typeface="Neucha"/>
              </a:rPr>
              <a:t>is a data journalist who is famous for making graphs that incorporate illustrations. </a:t>
            </a:r>
            <a:endParaRPr sz="1200">
              <a:latin typeface="Neucha"/>
              <a:ea typeface="Neucha"/>
              <a:cs typeface="Neucha"/>
              <a:sym typeface="Neuch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4"/>
          <p:cNvSpPr txBox="1"/>
          <p:nvPr>
            <p:ph type="title"/>
          </p:nvPr>
        </p:nvSpPr>
        <p:spPr>
          <a:xfrm>
            <a:off x="1315500" y="226050"/>
            <a:ext cx="651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Neucha"/>
                <a:ea typeface="Neucha"/>
                <a:cs typeface="Neucha"/>
                <a:sym typeface="Neucha"/>
              </a:rPr>
              <a:t>Now, time for the actual </a:t>
            </a:r>
            <a:r>
              <a:rPr lang="en" sz="3500">
                <a:latin typeface="Neucha"/>
                <a:ea typeface="Neucha"/>
                <a:cs typeface="Neucha"/>
                <a:sym typeface="Neucha"/>
              </a:rPr>
              <a:t>project...</a:t>
            </a:r>
            <a:endParaRPr sz="3500">
              <a:latin typeface="Neucha"/>
              <a:ea typeface="Neucha"/>
              <a:cs typeface="Neucha"/>
              <a:sym typeface="Neucha"/>
            </a:endParaRPr>
          </a:p>
        </p:txBody>
      </p:sp>
      <p:pic>
        <p:nvPicPr>
          <p:cNvPr id="230" name="Google Shape;230;p24"/>
          <p:cNvPicPr preferRelativeResize="0"/>
          <p:nvPr/>
        </p:nvPicPr>
        <p:blipFill>
          <a:blip r:embed="rId3">
            <a:alphaModFix/>
          </a:blip>
          <a:stretch>
            <a:fillRect/>
          </a:stretch>
        </p:blipFill>
        <p:spPr>
          <a:xfrm>
            <a:off x="3504236" y="1348525"/>
            <a:ext cx="2287925" cy="3213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4" name="Shape 234"/>
        <p:cNvGrpSpPr/>
        <p:nvPr/>
      </p:nvGrpSpPr>
      <p:grpSpPr>
        <a:xfrm>
          <a:off x="0" y="0"/>
          <a:ext cx="0" cy="0"/>
          <a:chOff x="0" y="0"/>
          <a:chExt cx="0" cy="0"/>
        </a:xfrm>
      </p:grpSpPr>
      <p:sp>
        <p:nvSpPr>
          <p:cNvPr id="235" name="Google Shape;235;p25"/>
          <p:cNvSpPr txBox="1"/>
          <p:nvPr>
            <p:ph type="title"/>
          </p:nvPr>
        </p:nvSpPr>
        <p:spPr>
          <a:xfrm>
            <a:off x="145700" y="226025"/>
            <a:ext cx="4983300" cy="5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Neucha"/>
                <a:ea typeface="Neucha"/>
                <a:cs typeface="Neucha"/>
                <a:sym typeface="Neucha"/>
              </a:rPr>
              <a:t>What is an interactive comic?</a:t>
            </a:r>
            <a:endParaRPr i="1" sz="3000">
              <a:latin typeface="Neucha"/>
              <a:ea typeface="Neucha"/>
              <a:cs typeface="Neucha"/>
              <a:sym typeface="Neucha"/>
            </a:endParaRPr>
          </a:p>
        </p:txBody>
      </p:sp>
      <p:sp>
        <p:nvSpPr>
          <p:cNvPr id="236" name="Google Shape;236;p25"/>
          <p:cNvSpPr/>
          <p:nvPr/>
        </p:nvSpPr>
        <p:spPr>
          <a:xfrm>
            <a:off x="6447141" y="1162854"/>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txBox="1"/>
          <p:nvPr>
            <p:ph type="title"/>
          </p:nvPr>
        </p:nvSpPr>
        <p:spPr>
          <a:xfrm>
            <a:off x="6435666" y="1125254"/>
            <a:ext cx="14385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Not every comic will be the same. Some will be animated, some will be interactive. Still, each will be have a life of its own. </a:t>
            </a:r>
            <a:endParaRPr sz="1100">
              <a:latin typeface="Neucha"/>
              <a:ea typeface="Neucha"/>
              <a:cs typeface="Neucha"/>
              <a:sym typeface="Neucha"/>
            </a:endParaRPr>
          </a:p>
        </p:txBody>
      </p:sp>
      <p:sp>
        <p:nvSpPr>
          <p:cNvPr id="238" name="Google Shape;238;p25"/>
          <p:cNvSpPr/>
          <p:nvPr/>
        </p:nvSpPr>
        <p:spPr>
          <a:xfrm>
            <a:off x="4162416" y="2678216"/>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5"/>
          <p:cNvSpPr txBox="1"/>
          <p:nvPr>
            <p:ph type="title"/>
          </p:nvPr>
        </p:nvSpPr>
        <p:spPr>
          <a:xfrm>
            <a:off x="4108945" y="2607338"/>
            <a:ext cx="14385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latin typeface="Neucha"/>
                <a:ea typeface="Neucha"/>
                <a:cs typeface="Neucha"/>
                <a:sym typeface="Neucha"/>
              </a:rPr>
              <a:t>Comics are a weird way to teach, but they shouldn’t be. They offer tools like abstraction that makes it easier to think about complicated topics. </a:t>
            </a:r>
            <a:endParaRPr sz="1100">
              <a:latin typeface="Neucha"/>
              <a:ea typeface="Neucha"/>
              <a:cs typeface="Neucha"/>
              <a:sym typeface="Neucha"/>
            </a:endParaRPr>
          </a:p>
        </p:txBody>
      </p:sp>
      <p:sp>
        <p:nvSpPr>
          <p:cNvPr id="240" name="Google Shape;240;p25"/>
          <p:cNvSpPr/>
          <p:nvPr/>
        </p:nvSpPr>
        <p:spPr>
          <a:xfrm>
            <a:off x="4140991" y="1158066"/>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txBox="1"/>
          <p:nvPr>
            <p:ph type="title"/>
          </p:nvPr>
        </p:nvSpPr>
        <p:spPr>
          <a:xfrm>
            <a:off x="4129529" y="1120479"/>
            <a:ext cx="14385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latin typeface="Neucha"/>
                <a:ea typeface="Neucha"/>
                <a:cs typeface="Neucha"/>
                <a:sym typeface="Neucha"/>
              </a:rPr>
              <a:t>My idea is to create a comic strip about the world. This comic strip will be illustrated, animated, and coded by me. </a:t>
            </a:r>
            <a:endParaRPr sz="1100">
              <a:latin typeface="Neucha"/>
              <a:ea typeface="Neucha"/>
              <a:cs typeface="Neucha"/>
              <a:sym typeface="Neucha"/>
            </a:endParaRPr>
          </a:p>
          <a:p>
            <a:pPr indent="0" lvl="0" marL="0" rtl="0" algn="l">
              <a:spcBef>
                <a:spcPts val="0"/>
              </a:spcBef>
              <a:spcAft>
                <a:spcPts val="0"/>
              </a:spcAft>
              <a:buNone/>
            </a:pPr>
            <a:r>
              <a:t/>
            </a:r>
            <a:endParaRPr sz="1100">
              <a:latin typeface="Neucha"/>
              <a:ea typeface="Neucha"/>
              <a:cs typeface="Neucha"/>
              <a:sym typeface="Neucha"/>
            </a:endParaRPr>
          </a:p>
        </p:txBody>
      </p:sp>
      <p:sp>
        <p:nvSpPr>
          <p:cNvPr id="242" name="Google Shape;242;p25"/>
          <p:cNvSpPr txBox="1"/>
          <p:nvPr>
            <p:ph type="title"/>
          </p:nvPr>
        </p:nvSpPr>
        <p:spPr>
          <a:xfrm>
            <a:off x="367800" y="4037052"/>
            <a:ext cx="3507300" cy="7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An interactive comic is a comic that is created using code and incorporates things like buttons and other web interactions to help tell its story. </a:t>
            </a:r>
            <a:endParaRPr sz="1200">
              <a:latin typeface="Neucha"/>
              <a:ea typeface="Neucha"/>
              <a:cs typeface="Neucha"/>
              <a:sym typeface="Neucha"/>
            </a:endParaRPr>
          </a:p>
        </p:txBody>
      </p:sp>
      <p:pic>
        <p:nvPicPr>
          <p:cNvPr id="243" name="Google Shape;243;p25"/>
          <p:cNvPicPr preferRelativeResize="0"/>
          <p:nvPr/>
        </p:nvPicPr>
        <p:blipFill>
          <a:blip r:embed="rId3">
            <a:alphaModFix/>
          </a:blip>
          <a:stretch>
            <a:fillRect/>
          </a:stretch>
        </p:blipFill>
        <p:spPr>
          <a:xfrm>
            <a:off x="5514225" y="2736282"/>
            <a:ext cx="810325" cy="865633"/>
          </a:xfrm>
          <a:prstGeom prst="rect">
            <a:avLst/>
          </a:prstGeom>
          <a:noFill/>
          <a:ln>
            <a:noFill/>
          </a:ln>
        </p:spPr>
      </p:pic>
      <p:pic>
        <p:nvPicPr>
          <p:cNvPr id="244" name="Google Shape;244;p25"/>
          <p:cNvPicPr preferRelativeResize="0"/>
          <p:nvPr/>
        </p:nvPicPr>
        <p:blipFill>
          <a:blip r:embed="rId4">
            <a:alphaModFix/>
          </a:blip>
          <a:stretch>
            <a:fillRect/>
          </a:stretch>
        </p:blipFill>
        <p:spPr>
          <a:xfrm>
            <a:off x="5418572" y="1146849"/>
            <a:ext cx="935400" cy="1080705"/>
          </a:xfrm>
          <a:prstGeom prst="rect">
            <a:avLst/>
          </a:prstGeom>
          <a:noFill/>
          <a:ln>
            <a:noFill/>
          </a:ln>
        </p:spPr>
      </p:pic>
      <p:sp>
        <p:nvSpPr>
          <p:cNvPr id="245" name="Google Shape;245;p25"/>
          <p:cNvSpPr/>
          <p:nvPr/>
        </p:nvSpPr>
        <p:spPr>
          <a:xfrm>
            <a:off x="6490968" y="2701478"/>
            <a:ext cx="2150400" cy="1293300"/>
          </a:xfrm>
          <a:prstGeom prst="rect">
            <a:avLst/>
          </a:prstGeom>
          <a:solidFill>
            <a:srgbClr val="FFEF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txBox="1"/>
          <p:nvPr>
            <p:ph type="title"/>
          </p:nvPr>
        </p:nvSpPr>
        <p:spPr>
          <a:xfrm>
            <a:off x="6432517" y="2654978"/>
            <a:ext cx="14688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Ultimately, the goal is to create a webcomic that serves as an accessible introduction to STEM concepts.</a:t>
            </a:r>
            <a:endParaRPr i="1" sz="1100">
              <a:latin typeface="Neucha"/>
              <a:ea typeface="Neucha"/>
              <a:cs typeface="Neucha"/>
              <a:sym typeface="Neucha"/>
            </a:endParaRPr>
          </a:p>
        </p:txBody>
      </p:sp>
      <p:pic>
        <p:nvPicPr>
          <p:cNvPr id="247" name="Google Shape;247;p25"/>
          <p:cNvPicPr preferRelativeResize="0"/>
          <p:nvPr/>
        </p:nvPicPr>
        <p:blipFill>
          <a:blip r:embed="rId5">
            <a:alphaModFix/>
          </a:blip>
          <a:stretch>
            <a:fillRect/>
          </a:stretch>
        </p:blipFill>
        <p:spPr>
          <a:xfrm>
            <a:off x="427253" y="1177875"/>
            <a:ext cx="3426349" cy="2810580"/>
          </a:xfrm>
          <a:prstGeom prst="rect">
            <a:avLst/>
          </a:prstGeom>
          <a:noFill/>
          <a:ln cap="flat" cmpd="sng" w="9525">
            <a:solidFill>
              <a:schemeClr val="dk2"/>
            </a:solidFill>
            <a:prstDash val="solid"/>
            <a:round/>
            <a:headEnd len="sm" w="sm" type="none"/>
            <a:tailEnd len="sm" w="sm" type="none"/>
          </a:ln>
        </p:spPr>
      </p:pic>
      <p:pic>
        <p:nvPicPr>
          <p:cNvPr id="248" name="Google Shape;248;p25"/>
          <p:cNvPicPr preferRelativeResize="0"/>
          <p:nvPr/>
        </p:nvPicPr>
        <p:blipFill>
          <a:blip r:embed="rId4">
            <a:alphaModFix/>
          </a:blip>
          <a:stretch>
            <a:fillRect/>
          </a:stretch>
        </p:blipFill>
        <p:spPr>
          <a:xfrm>
            <a:off x="7685368" y="1150574"/>
            <a:ext cx="935400" cy="1080705"/>
          </a:xfrm>
          <a:prstGeom prst="rect">
            <a:avLst/>
          </a:prstGeom>
          <a:noFill/>
          <a:ln>
            <a:noFill/>
          </a:ln>
        </p:spPr>
      </p:pic>
      <p:pic>
        <p:nvPicPr>
          <p:cNvPr id="249" name="Google Shape;249;p25"/>
          <p:cNvPicPr preferRelativeResize="0"/>
          <p:nvPr/>
        </p:nvPicPr>
        <p:blipFill>
          <a:blip r:embed="rId3">
            <a:alphaModFix/>
          </a:blip>
          <a:stretch>
            <a:fillRect/>
          </a:stretch>
        </p:blipFill>
        <p:spPr>
          <a:xfrm>
            <a:off x="7810450" y="2892057"/>
            <a:ext cx="810325" cy="86563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3" name="Shape 253"/>
        <p:cNvGrpSpPr/>
        <p:nvPr/>
      </p:nvGrpSpPr>
      <p:grpSpPr>
        <a:xfrm>
          <a:off x="0" y="0"/>
          <a:ext cx="0" cy="0"/>
          <a:chOff x="0" y="0"/>
          <a:chExt cx="0" cy="0"/>
        </a:xfrm>
      </p:grpSpPr>
      <p:sp>
        <p:nvSpPr>
          <p:cNvPr id="254" name="Google Shape;254;p26"/>
          <p:cNvSpPr/>
          <p:nvPr/>
        </p:nvSpPr>
        <p:spPr>
          <a:xfrm>
            <a:off x="2331200" y="920293"/>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p:nvPr/>
        </p:nvSpPr>
        <p:spPr>
          <a:xfrm>
            <a:off x="199712" y="915868"/>
            <a:ext cx="20133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txBox="1"/>
          <p:nvPr>
            <p:ph type="title"/>
          </p:nvPr>
        </p:nvSpPr>
        <p:spPr>
          <a:xfrm>
            <a:off x="155876" y="215675"/>
            <a:ext cx="2504100" cy="5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Neucha"/>
                <a:ea typeface="Neucha"/>
                <a:cs typeface="Neucha"/>
                <a:sym typeface="Neucha"/>
              </a:rPr>
              <a:t>My Process</a:t>
            </a:r>
            <a:endParaRPr i="1" sz="3000">
              <a:latin typeface="Neucha"/>
              <a:ea typeface="Neucha"/>
              <a:cs typeface="Neucha"/>
              <a:sym typeface="Neucha"/>
            </a:endParaRPr>
          </a:p>
        </p:txBody>
      </p:sp>
      <p:sp>
        <p:nvSpPr>
          <p:cNvPr id="257" name="Google Shape;257;p26"/>
          <p:cNvSpPr/>
          <p:nvPr/>
        </p:nvSpPr>
        <p:spPr>
          <a:xfrm>
            <a:off x="4589368" y="920025"/>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a:off x="6852687" y="923320"/>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txBox="1"/>
          <p:nvPr>
            <p:ph type="title"/>
          </p:nvPr>
        </p:nvSpPr>
        <p:spPr>
          <a:xfrm>
            <a:off x="6841229" y="885725"/>
            <a:ext cx="19248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Once my storyboard frames are thought of and sketched out, I create the final thing using Photoshop (sometimes After Effects), and start to experiment what I can do with code. </a:t>
            </a:r>
            <a:endParaRPr sz="1200">
              <a:latin typeface="Neucha"/>
              <a:ea typeface="Neucha"/>
              <a:cs typeface="Neucha"/>
              <a:sym typeface="Neucha"/>
            </a:endParaRPr>
          </a:p>
        </p:txBody>
      </p:sp>
      <p:sp>
        <p:nvSpPr>
          <p:cNvPr id="260" name="Google Shape;260;p26"/>
          <p:cNvSpPr txBox="1"/>
          <p:nvPr>
            <p:ph type="title"/>
          </p:nvPr>
        </p:nvSpPr>
        <p:spPr>
          <a:xfrm>
            <a:off x="4541750" y="850650"/>
            <a:ext cx="21516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Neucha"/>
                <a:ea typeface="Neucha"/>
                <a:cs typeface="Neucha"/>
                <a:sym typeface="Neucha"/>
              </a:rPr>
              <a:t>At this step in the process, I’ll also start thinking about what my animation frames will look like and start to develop the key frames of my animation. </a:t>
            </a:r>
            <a:endParaRPr i="1" sz="1100">
              <a:latin typeface="Neucha"/>
              <a:ea typeface="Neucha"/>
              <a:cs typeface="Neucha"/>
              <a:sym typeface="Neucha"/>
            </a:endParaRPr>
          </a:p>
        </p:txBody>
      </p:sp>
      <p:sp>
        <p:nvSpPr>
          <p:cNvPr id="261" name="Google Shape;261;p26"/>
          <p:cNvSpPr txBox="1"/>
          <p:nvPr>
            <p:ph type="title"/>
          </p:nvPr>
        </p:nvSpPr>
        <p:spPr>
          <a:xfrm>
            <a:off x="2298854" y="856550"/>
            <a:ext cx="2296200" cy="126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I like to flesh out my doodles a bit in my sketchbook before moving over to my iPad. There, I’ll use either Photoshop or Fresco to add some color and clean up some of my lines. </a:t>
            </a:r>
            <a:endParaRPr sz="1200">
              <a:latin typeface="Neucha"/>
              <a:ea typeface="Neucha"/>
              <a:cs typeface="Neucha"/>
              <a:sym typeface="Neucha"/>
            </a:endParaRPr>
          </a:p>
        </p:txBody>
      </p:sp>
      <p:sp>
        <p:nvSpPr>
          <p:cNvPr id="262" name="Google Shape;262;p26"/>
          <p:cNvSpPr txBox="1"/>
          <p:nvPr>
            <p:ph type="title"/>
          </p:nvPr>
        </p:nvSpPr>
        <p:spPr>
          <a:xfrm>
            <a:off x="155877" y="865425"/>
            <a:ext cx="2013300" cy="126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It’s often tough to describe my process because of all the different parts of it, but I’ll do my best. It always starts with an idea, </a:t>
            </a:r>
            <a:r>
              <a:rPr lang="en" sz="1200">
                <a:latin typeface="Neucha"/>
                <a:ea typeface="Neucha"/>
                <a:cs typeface="Neucha"/>
                <a:sym typeface="Neucha"/>
              </a:rPr>
              <a:t>whether it stemmed from a doodle or something else. </a:t>
            </a:r>
            <a:endParaRPr sz="1400">
              <a:latin typeface="Neucha"/>
              <a:ea typeface="Neucha"/>
              <a:cs typeface="Neucha"/>
              <a:sym typeface="Neucha"/>
            </a:endParaRPr>
          </a:p>
        </p:txBody>
      </p:sp>
      <p:pic>
        <p:nvPicPr>
          <p:cNvPr id="263" name="Google Shape;263;p26"/>
          <p:cNvPicPr preferRelativeResize="0"/>
          <p:nvPr/>
        </p:nvPicPr>
        <p:blipFill rotWithShape="1">
          <a:blip r:embed="rId3">
            <a:alphaModFix/>
          </a:blip>
          <a:srcRect b="6921" l="766" r="933" t="6878"/>
          <a:stretch/>
        </p:blipFill>
        <p:spPr>
          <a:xfrm>
            <a:off x="1843255" y="2395925"/>
            <a:ext cx="5124569" cy="25502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7" name="Shape 267"/>
        <p:cNvGrpSpPr/>
        <p:nvPr/>
      </p:nvGrpSpPr>
      <p:grpSpPr>
        <a:xfrm>
          <a:off x="0" y="0"/>
          <a:ext cx="0" cy="0"/>
          <a:chOff x="0" y="0"/>
          <a:chExt cx="0" cy="0"/>
        </a:xfrm>
      </p:grpSpPr>
      <p:sp>
        <p:nvSpPr>
          <p:cNvPr id="268" name="Google Shape;268;p27"/>
          <p:cNvSpPr/>
          <p:nvPr/>
        </p:nvSpPr>
        <p:spPr>
          <a:xfrm>
            <a:off x="2309813" y="774549"/>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txBox="1"/>
          <p:nvPr>
            <p:ph type="title"/>
          </p:nvPr>
        </p:nvSpPr>
        <p:spPr>
          <a:xfrm>
            <a:off x="2251375" y="728050"/>
            <a:ext cx="1468800" cy="13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I will create comic strips about the world. Most will be animated gifsl shared on both my Instagram and Behance..</a:t>
            </a:r>
            <a:endParaRPr sz="1100">
              <a:latin typeface="Neucha"/>
              <a:ea typeface="Neucha"/>
              <a:cs typeface="Neucha"/>
              <a:sym typeface="Neucha"/>
            </a:endParaRPr>
          </a:p>
        </p:txBody>
      </p:sp>
      <p:sp>
        <p:nvSpPr>
          <p:cNvPr id="270" name="Google Shape;270;p27"/>
          <p:cNvSpPr/>
          <p:nvPr/>
        </p:nvSpPr>
        <p:spPr>
          <a:xfrm>
            <a:off x="178325" y="770124"/>
            <a:ext cx="20133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7"/>
          <p:cNvSpPr txBox="1"/>
          <p:nvPr>
            <p:ph type="title"/>
          </p:nvPr>
        </p:nvSpPr>
        <p:spPr>
          <a:xfrm>
            <a:off x="347768" y="968175"/>
            <a:ext cx="14688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Neucha"/>
                <a:ea typeface="Neucha"/>
                <a:cs typeface="Neucha"/>
                <a:sym typeface="Neucha"/>
              </a:rPr>
              <a:t>Animated comics</a:t>
            </a:r>
            <a:endParaRPr sz="2300">
              <a:latin typeface="Neucha"/>
              <a:ea typeface="Neucha"/>
              <a:cs typeface="Neucha"/>
              <a:sym typeface="Neucha"/>
            </a:endParaRPr>
          </a:p>
        </p:txBody>
      </p:sp>
      <p:sp>
        <p:nvSpPr>
          <p:cNvPr id="272" name="Google Shape;272;p27"/>
          <p:cNvSpPr/>
          <p:nvPr/>
        </p:nvSpPr>
        <p:spPr>
          <a:xfrm>
            <a:off x="4564651" y="782960"/>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a:off x="6816350" y="763024"/>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a:off x="178325" y="2192912"/>
            <a:ext cx="20133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txBox="1"/>
          <p:nvPr>
            <p:ph type="title"/>
          </p:nvPr>
        </p:nvSpPr>
        <p:spPr>
          <a:xfrm>
            <a:off x="301326" y="2390962"/>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Neucha"/>
                <a:ea typeface="Neucha"/>
                <a:cs typeface="Neucha"/>
                <a:sym typeface="Neucha"/>
              </a:rPr>
              <a:t>Interactive comics</a:t>
            </a:r>
            <a:endParaRPr sz="2000">
              <a:latin typeface="Neucha"/>
              <a:ea typeface="Neucha"/>
              <a:cs typeface="Neucha"/>
              <a:sym typeface="Neucha"/>
            </a:endParaRPr>
          </a:p>
        </p:txBody>
      </p:sp>
      <p:sp>
        <p:nvSpPr>
          <p:cNvPr id="276" name="Google Shape;276;p27"/>
          <p:cNvSpPr/>
          <p:nvPr/>
        </p:nvSpPr>
        <p:spPr>
          <a:xfrm>
            <a:off x="169962" y="3644550"/>
            <a:ext cx="20133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txBox="1"/>
          <p:nvPr>
            <p:ph type="title"/>
          </p:nvPr>
        </p:nvSpPr>
        <p:spPr>
          <a:xfrm>
            <a:off x="292975" y="4006611"/>
            <a:ext cx="1767300" cy="52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Neucha"/>
                <a:ea typeface="Neucha"/>
                <a:cs typeface="Neucha"/>
                <a:sym typeface="Neucha"/>
              </a:rPr>
              <a:t>Website</a:t>
            </a:r>
            <a:endParaRPr sz="2000">
              <a:latin typeface="Neucha"/>
              <a:ea typeface="Neucha"/>
              <a:cs typeface="Neucha"/>
              <a:sym typeface="Neucha"/>
            </a:endParaRPr>
          </a:p>
        </p:txBody>
      </p:sp>
      <p:sp>
        <p:nvSpPr>
          <p:cNvPr id="278" name="Google Shape;278;p27"/>
          <p:cNvSpPr/>
          <p:nvPr/>
        </p:nvSpPr>
        <p:spPr>
          <a:xfrm>
            <a:off x="2312952" y="2204598"/>
            <a:ext cx="2150400" cy="1293300"/>
          </a:xfrm>
          <a:prstGeom prst="rect">
            <a:avLst/>
          </a:prstGeom>
          <a:solidFill>
            <a:srgbClr val="E0E6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txBox="1"/>
          <p:nvPr>
            <p:ph type="title"/>
          </p:nvPr>
        </p:nvSpPr>
        <p:spPr>
          <a:xfrm>
            <a:off x="2254500" y="2158100"/>
            <a:ext cx="12555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Some topics are hard to cover fully in a comic strip. I will make longer issues that include more text and code.</a:t>
            </a:r>
            <a:endParaRPr sz="1100">
              <a:latin typeface="Neucha"/>
              <a:ea typeface="Neucha"/>
              <a:cs typeface="Neucha"/>
              <a:sym typeface="Neucha"/>
            </a:endParaRPr>
          </a:p>
        </p:txBody>
      </p:sp>
      <p:sp>
        <p:nvSpPr>
          <p:cNvPr id="280" name="Google Shape;280;p27"/>
          <p:cNvSpPr/>
          <p:nvPr/>
        </p:nvSpPr>
        <p:spPr>
          <a:xfrm>
            <a:off x="4567789" y="2201398"/>
            <a:ext cx="2150400" cy="1293300"/>
          </a:xfrm>
          <a:prstGeom prst="rect">
            <a:avLst/>
          </a:prstGeom>
          <a:solidFill>
            <a:srgbClr val="E0E6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a:off x="6819489" y="2193073"/>
            <a:ext cx="2150400" cy="1293300"/>
          </a:xfrm>
          <a:prstGeom prst="rect">
            <a:avLst/>
          </a:prstGeom>
          <a:solidFill>
            <a:srgbClr val="E0E6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2324427" y="3646824"/>
            <a:ext cx="2150400" cy="1293300"/>
          </a:xfrm>
          <a:prstGeom prst="rect">
            <a:avLst/>
          </a:prstGeom>
          <a:solidFill>
            <a:srgbClr val="FFEF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a:off x="4579264" y="3643624"/>
            <a:ext cx="2150400" cy="1293300"/>
          </a:xfrm>
          <a:prstGeom prst="rect">
            <a:avLst/>
          </a:prstGeom>
          <a:solidFill>
            <a:srgbClr val="FFEF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txBox="1"/>
          <p:nvPr>
            <p:ph type="title"/>
          </p:nvPr>
        </p:nvSpPr>
        <p:spPr>
          <a:xfrm>
            <a:off x="4578400" y="2152975"/>
            <a:ext cx="1767300" cy="3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Progress shots on Instagram:</a:t>
            </a:r>
            <a:endParaRPr sz="1100">
              <a:latin typeface="Neucha"/>
              <a:ea typeface="Neucha"/>
              <a:cs typeface="Neucha"/>
              <a:sym typeface="Neucha"/>
            </a:endParaRPr>
          </a:p>
        </p:txBody>
      </p:sp>
      <p:sp>
        <p:nvSpPr>
          <p:cNvPr id="285" name="Google Shape;285;p27"/>
          <p:cNvSpPr txBox="1"/>
          <p:nvPr>
            <p:ph type="title"/>
          </p:nvPr>
        </p:nvSpPr>
        <p:spPr>
          <a:xfrm>
            <a:off x="93751" y="129549"/>
            <a:ext cx="5217000" cy="5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Neucha"/>
                <a:ea typeface="Neucha"/>
                <a:cs typeface="Neucha"/>
                <a:sym typeface="Neucha"/>
              </a:rPr>
              <a:t>What are your deliverables?</a:t>
            </a:r>
            <a:endParaRPr i="1" sz="3000">
              <a:latin typeface="Neucha"/>
              <a:ea typeface="Neucha"/>
              <a:cs typeface="Neucha"/>
              <a:sym typeface="Neucha"/>
            </a:endParaRPr>
          </a:p>
        </p:txBody>
      </p:sp>
      <p:pic>
        <p:nvPicPr>
          <p:cNvPr id="286" name="Google Shape;286;p27"/>
          <p:cNvPicPr preferRelativeResize="0"/>
          <p:nvPr/>
        </p:nvPicPr>
        <p:blipFill rotWithShape="1">
          <a:blip r:embed="rId3">
            <a:alphaModFix/>
          </a:blip>
          <a:srcRect b="31823" l="30098" r="38585" t="21515"/>
          <a:stretch/>
        </p:blipFill>
        <p:spPr>
          <a:xfrm>
            <a:off x="3587027" y="1138398"/>
            <a:ext cx="856850" cy="922079"/>
          </a:xfrm>
          <a:prstGeom prst="rect">
            <a:avLst/>
          </a:prstGeom>
          <a:noFill/>
          <a:ln>
            <a:noFill/>
          </a:ln>
        </p:spPr>
      </p:pic>
      <p:pic>
        <p:nvPicPr>
          <p:cNvPr id="287" name="Google Shape;287;p27"/>
          <p:cNvPicPr preferRelativeResize="0"/>
          <p:nvPr/>
        </p:nvPicPr>
        <p:blipFill>
          <a:blip r:embed="rId4">
            <a:alphaModFix/>
          </a:blip>
          <a:stretch>
            <a:fillRect/>
          </a:stretch>
        </p:blipFill>
        <p:spPr>
          <a:xfrm>
            <a:off x="4720773" y="3121423"/>
            <a:ext cx="1255500" cy="245877"/>
          </a:xfrm>
          <a:prstGeom prst="rect">
            <a:avLst/>
          </a:prstGeom>
          <a:noFill/>
          <a:ln>
            <a:noFill/>
          </a:ln>
        </p:spPr>
      </p:pic>
      <p:sp>
        <p:nvSpPr>
          <p:cNvPr id="288" name="Google Shape;288;p27"/>
          <p:cNvSpPr txBox="1"/>
          <p:nvPr>
            <p:ph type="title"/>
          </p:nvPr>
        </p:nvSpPr>
        <p:spPr>
          <a:xfrm>
            <a:off x="6819475" y="765925"/>
            <a:ext cx="2062800" cy="60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These comics will also live on my developed site:</a:t>
            </a:r>
            <a:endParaRPr sz="1100">
              <a:latin typeface="Neucha"/>
              <a:ea typeface="Neucha"/>
              <a:cs typeface="Neucha"/>
              <a:sym typeface="Neucha"/>
            </a:endParaRPr>
          </a:p>
        </p:txBody>
      </p:sp>
      <p:pic>
        <p:nvPicPr>
          <p:cNvPr id="289" name="Google Shape;289;p27"/>
          <p:cNvPicPr preferRelativeResize="0"/>
          <p:nvPr/>
        </p:nvPicPr>
        <p:blipFill rotWithShape="1">
          <a:blip r:embed="rId5">
            <a:alphaModFix/>
          </a:blip>
          <a:srcRect b="31592" l="25087" r="39527" t="21304"/>
          <a:stretch/>
        </p:blipFill>
        <p:spPr>
          <a:xfrm>
            <a:off x="3456750" y="2508508"/>
            <a:ext cx="1009750" cy="970780"/>
          </a:xfrm>
          <a:prstGeom prst="rect">
            <a:avLst/>
          </a:prstGeom>
          <a:noFill/>
          <a:ln>
            <a:noFill/>
          </a:ln>
        </p:spPr>
      </p:pic>
      <p:sp>
        <p:nvSpPr>
          <p:cNvPr id="290" name="Google Shape;290;p27"/>
          <p:cNvSpPr txBox="1"/>
          <p:nvPr>
            <p:ph type="title"/>
          </p:nvPr>
        </p:nvSpPr>
        <p:spPr>
          <a:xfrm>
            <a:off x="4556017" y="2781337"/>
            <a:ext cx="1871700" cy="3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Shots posted on codepen</a:t>
            </a:r>
            <a:endParaRPr sz="1100">
              <a:latin typeface="Neucha"/>
              <a:ea typeface="Neucha"/>
              <a:cs typeface="Neucha"/>
              <a:sym typeface="Neucha"/>
            </a:endParaRPr>
          </a:p>
        </p:txBody>
      </p:sp>
      <p:pic>
        <p:nvPicPr>
          <p:cNvPr id="291" name="Google Shape;291;p27"/>
          <p:cNvPicPr preferRelativeResize="0"/>
          <p:nvPr/>
        </p:nvPicPr>
        <p:blipFill>
          <a:blip r:embed="rId6">
            <a:alphaModFix/>
          </a:blip>
          <a:stretch>
            <a:fillRect/>
          </a:stretch>
        </p:blipFill>
        <p:spPr>
          <a:xfrm>
            <a:off x="4737250" y="1558674"/>
            <a:ext cx="1210577" cy="294124"/>
          </a:xfrm>
          <a:prstGeom prst="rect">
            <a:avLst/>
          </a:prstGeom>
          <a:noFill/>
          <a:ln>
            <a:noFill/>
          </a:ln>
        </p:spPr>
      </p:pic>
      <p:sp>
        <p:nvSpPr>
          <p:cNvPr id="292" name="Google Shape;292;p27"/>
          <p:cNvSpPr txBox="1"/>
          <p:nvPr>
            <p:ph type="title"/>
          </p:nvPr>
        </p:nvSpPr>
        <p:spPr>
          <a:xfrm>
            <a:off x="4578431" y="750847"/>
            <a:ext cx="1684500" cy="3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These will live on:</a:t>
            </a:r>
            <a:endParaRPr sz="1200">
              <a:latin typeface="Neucha"/>
              <a:ea typeface="Neucha"/>
              <a:cs typeface="Neucha"/>
              <a:sym typeface="Neucha"/>
            </a:endParaRPr>
          </a:p>
        </p:txBody>
      </p:sp>
      <p:pic>
        <p:nvPicPr>
          <p:cNvPr id="293" name="Google Shape;293;p27"/>
          <p:cNvPicPr preferRelativeResize="0"/>
          <p:nvPr/>
        </p:nvPicPr>
        <p:blipFill>
          <a:blip r:embed="rId6">
            <a:alphaModFix/>
          </a:blip>
          <a:stretch>
            <a:fillRect/>
          </a:stretch>
        </p:blipFill>
        <p:spPr>
          <a:xfrm>
            <a:off x="4676892" y="2516461"/>
            <a:ext cx="1009750" cy="245340"/>
          </a:xfrm>
          <a:prstGeom prst="rect">
            <a:avLst/>
          </a:prstGeom>
          <a:noFill/>
          <a:ln>
            <a:noFill/>
          </a:ln>
        </p:spPr>
      </p:pic>
      <p:pic>
        <p:nvPicPr>
          <p:cNvPr id="294" name="Google Shape;294;p27"/>
          <p:cNvPicPr preferRelativeResize="0"/>
          <p:nvPr/>
        </p:nvPicPr>
        <p:blipFill rotWithShape="1">
          <a:blip r:embed="rId7">
            <a:alphaModFix/>
          </a:blip>
          <a:srcRect b="0" l="5064" r="8810" t="8525"/>
          <a:stretch/>
        </p:blipFill>
        <p:spPr>
          <a:xfrm>
            <a:off x="3208876" y="3665256"/>
            <a:ext cx="1255499" cy="1048711"/>
          </a:xfrm>
          <a:prstGeom prst="rect">
            <a:avLst/>
          </a:prstGeom>
          <a:noFill/>
          <a:ln>
            <a:noFill/>
          </a:ln>
        </p:spPr>
      </p:pic>
      <p:sp>
        <p:nvSpPr>
          <p:cNvPr id="295" name="Google Shape;295;p27"/>
          <p:cNvSpPr txBox="1"/>
          <p:nvPr>
            <p:ph type="title"/>
          </p:nvPr>
        </p:nvSpPr>
        <p:spPr>
          <a:xfrm>
            <a:off x="2309518" y="3603046"/>
            <a:ext cx="12555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I will create a website that will host all the gifs and essays I create, as well as be a central entry into my brand.</a:t>
            </a:r>
            <a:endParaRPr i="1" sz="1100">
              <a:latin typeface="Neucha"/>
              <a:ea typeface="Neucha"/>
              <a:cs typeface="Neucha"/>
              <a:sym typeface="Neucha"/>
            </a:endParaRPr>
          </a:p>
        </p:txBody>
      </p:sp>
      <p:sp>
        <p:nvSpPr>
          <p:cNvPr id="296" name="Google Shape;296;p27"/>
          <p:cNvSpPr txBox="1"/>
          <p:nvPr>
            <p:ph type="title"/>
          </p:nvPr>
        </p:nvSpPr>
        <p:spPr>
          <a:xfrm>
            <a:off x="7049294" y="1358088"/>
            <a:ext cx="1684500" cy="33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Neucha"/>
                <a:ea typeface="Neucha"/>
                <a:cs typeface="Neucha"/>
                <a:sym typeface="Neucha"/>
              </a:rPr>
              <a:t>sketch-notes.co</a:t>
            </a:r>
            <a:endParaRPr sz="1900">
              <a:latin typeface="Neucha"/>
              <a:ea typeface="Neucha"/>
              <a:cs typeface="Neucha"/>
              <a:sym typeface="Neucha"/>
            </a:endParaRPr>
          </a:p>
        </p:txBody>
      </p:sp>
      <p:pic>
        <p:nvPicPr>
          <p:cNvPr id="297" name="Google Shape;297;p27"/>
          <p:cNvPicPr preferRelativeResize="0"/>
          <p:nvPr/>
        </p:nvPicPr>
        <p:blipFill>
          <a:blip r:embed="rId8">
            <a:alphaModFix/>
          </a:blip>
          <a:stretch>
            <a:fillRect/>
          </a:stretch>
        </p:blipFill>
        <p:spPr>
          <a:xfrm>
            <a:off x="4692325" y="1218109"/>
            <a:ext cx="973618" cy="211980"/>
          </a:xfrm>
          <a:prstGeom prst="rect">
            <a:avLst/>
          </a:prstGeom>
          <a:noFill/>
          <a:ln>
            <a:noFill/>
          </a:ln>
        </p:spPr>
      </p:pic>
      <p:pic>
        <p:nvPicPr>
          <p:cNvPr id="298" name="Google Shape;298;p27"/>
          <p:cNvPicPr preferRelativeResize="0"/>
          <p:nvPr/>
        </p:nvPicPr>
        <p:blipFill>
          <a:blip r:embed="rId8">
            <a:alphaModFix/>
          </a:blip>
          <a:stretch>
            <a:fillRect/>
          </a:stretch>
        </p:blipFill>
        <p:spPr>
          <a:xfrm>
            <a:off x="5812634" y="2545447"/>
            <a:ext cx="707975" cy="154146"/>
          </a:xfrm>
          <a:prstGeom prst="rect">
            <a:avLst/>
          </a:prstGeom>
          <a:noFill/>
          <a:ln>
            <a:noFill/>
          </a:ln>
        </p:spPr>
      </p:pic>
      <p:sp>
        <p:nvSpPr>
          <p:cNvPr id="299" name="Google Shape;299;p27"/>
          <p:cNvSpPr txBox="1"/>
          <p:nvPr>
            <p:ph type="title"/>
          </p:nvPr>
        </p:nvSpPr>
        <p:spPr>
          <a:xfrm>
            <a:off x="7984425" y="1634642"/>
            <a:ext cx="767700" cy="40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Neucha"/>
                <a:ea typeface="Neucha"/>
                <a:cs typeface="Neucha"/>
                <a:sym typeface="Neucha"/>
              </a:rPr>
              <a:t>(live now)</a:t>
            </a:r>
            <a:endParaRPr sz="1100">
              <a:latin typeface="Neucha"/>
              <a:ea typeface="Neucha"/>
              <a:cs typeface="Neucha"/>
              <a:sym typeface="Neucha"/>
            </a:endParaRPr>
          </a:p>
        </p:txBody>
      </p:sp>
      <p:sp>
        <p:nvSpPr>
          <p:cNvPr id="300" name="Google Shape;300;p27"/>
          <p:cNvSpPr txBox="1"/>
          <p:nvPr>
            <p:ph type="title"/>
          </p:nvPr>
        </p:nvSpPr>
        <p:spPr>
          <a:xfrm>
            <a:off x="6822650" y="2162119"/>
            <a:ext cx="2062800" cy="60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These comics will also live on my developed site:</a:t>
            </a:r>
            <a:endParaRPr sz="1100">
              <a:latin typeface="Neucha"/>
              <a:ea typeface="Neucha"/>
              <a:cs typeface="Neucha"/>
              <a:sym typeface="Neucha"/>
            </a:endParaRPr>
          </a:p>
        </p:txBody>
      </p:sp>
      <p:sp>
        <p:nvSpPr>
          <p:cNvPr id="301" name="Google Shape;301;p27"/>
          <p:cNvSpPr txBox="1"/>
          <p:nvPr>
            <p:ph type="title"/>
          </p:nvPr>
        </p:nvSpPr>
        <p:spPr>
          <a:xfrm>
            <a:off x="4545086" y="3585325"/>
            <a:ext cx="2062800" cy="60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These comics will also live on my developed site:</a:t>
            </a:r>
            <a:endParaRPr sz="1100">
              <a:latin typeface="Neucha"/>
              <a:ea typeface="Neucha"/>
              <a:cs typeface="Neucha"/>
              <a:sym typeface="Neucha"/>
            </a:endParaRPr>
          </a:p>
        </p:txBody>
      </p:sp>
      <p:sp>
        <p:nvSpPr>
          <p:cNvPr id="302" name="Google Shape;302;p27"/>
          <p:cNvSpPr txBox="1"/>
          <p:nvPr>
            <p:ph type="title"/>
          </p:nvPr>
        </p:nvSpPr>
        <p:spPr>
          <a:xfrm>
            <a:off x="7049294" y="2729688"/>
            <a:ext cx="1684500" cy="33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Neucha"/>
                <a:ea typeface="Neucha"/>
                <a:cs typeface="Neucha"/>
                <a:sym typeface="Neucha"/>
              </a:rPr>
              <a:t>sketch-notes.co</a:t>
            </a:r>
            <a:endParaRPr sz="1900">
              <a:latin typeface="Neucha"/>
              <a:ea typeface="Neucha"/>
              <a:cs typeface="Neucha"/>
              <a:sym typeface="Neucha"/>
            </a:endParaRPr>
          </a:p>
        </p:txBody>
      </p:sp>
      <p:sp>
        <p:nvSpPr>
          <p:cNvPr id="303" name="Google Shape;303;p27"/>
          <p:cNvSpPr txBox="1"/>
          <p:nvPr>
            <p:ph type="title"/>
          </p:nvPr>
        </p:nvSpPr>
        <p:spPr>
          <a:xfrm>
            <a:off x="7984425" y="3006242"/>
            <a:ext cx="767700" cy="40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Neucha"/>
                <a:ea typeface="Neucha"/>
                <a:cs typeface="Neucha"/>
                <a:sym typeface="Neucha"/>
              </a:rPr>
              <a:t>(live now)</a:t>
            </a:r>
            <a:endParaRPr sz="1100">
              <a:latin typeface="Neucha"/>
              <a:ea typeface="Neucha"/>
              <a:cs typeface="Neucha"/>
              <a:sym typeface="Neucha"/>
            </a:endParaRPr>
          </a:p>
        </p:txBody>
      </p:sp>
      <p:sp>
        <p:nvSpPr>
          <p:cNvPr id="304" name="Google Shape;304;p27"/>
          <p:cNvSpPr txBox="1"/>
          <p:nvPr>
            <p:ph type="title"/>
          </p:nvPr>
        </p:nvSpPr>
        <p:spPr>
          <a:xfrm>
            <a:off x="4774905" y="4177488"/>
            <a:ext cx="1684500" cy="33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Neucha"/>
                <a:ea typeface="Neucha"/>
                <a:cs typeface="Neucha"/>
                <a:sym typeface="Neucha"/>
              </a:rPr>
              <a:t>sketch-notes.co</a:t>
            </a:r>
            <a:endParaRPr sz="1900">
              <a:latin typeface="Neucha"/>
              <a:ea typeface="Neucha"/>
              <a:cs typeface="Neucha"/>
              <a:sym typeface="Neucha"/>
            </a:endParaRPr>
          </a:p>
        </p:txBody>
      </p:sp>
      <p:sp>
        <p:nvSpPr>
          <p:cNvPr id="305" name="Google Shape;305;p27"/>
          <p:cNvSpPr txBox="1"/>
          <p:nvPr>
            <p:ph type="title"/>
          </p:nvPr>
        </p:nvSpPr>
        <p:spPr>
          <a:xfrm>
            <a:off x="5710036" y="4454042"/>
            <a:ext cx="767700" cy="40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Neucha"/>
                <a:ea typeface="Neucha"/>
                <a:cs typeface="Neucha"/>
                <a:sym typeface="Neucha"/>
              </a:rPr>
              <a:t>(live now)</a:t>
            </a:r>
            <a:endParaRPr sz="1100">
              <a:latin typeface="Neucha"/>
              <a:ea typeface="Neucha"/>
              <a:cs typeface="Neucha"/>
              <a:sym typeface="Neuch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9" name="Shape 309"/>
        <p:cNvGrpSpPr/>
        <p:nvPr/>
      </p:nvGrpSpPr>
      <p:grpSpPr>
        <a:xfrm>
          <a:off x="0" y="0"/>
          <a:ext cx="0" cy="0"/>
          <a:chOff x="0" y="0"/>
          <a:chExt cx="0" cy="0"/>
        </a:xfrm>
      </p:grpSpPr>
      <p:sp>
        <p:nvSpPr>
          <p:cNvPr id="310" name="Google Shape;310;p28"/>
          <p:cNvSpPr/>
          <p:nvPr/>
        </p:nvSpPr>
        <p:spPr>
          <a:xfrm>
            <a:off x="-1" y="1"/>
            <a:ext cx="26460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txBox="1"/>
          <p:nvPr>
            <p:ph type="title"/>
          </p:nvPr>
        </p:nvSpPr>
        <p:spPr>
          <a:xfrm>
            <a:off x="366025" y="198050"/>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The Timeline (deliverable)</a:t>
            </a:r>
            <a:endParaRPr sz="2700">
              <a:latin typeface="Neucha"/>
              <a:ea typeface="Neucha"/>
              <a:cs typeface="Neucha"/>
              <a:sym typeface="Neucha"/>
            </a:endParaRPr>
          </a:p>
        </p:txBody>
      </p:sp>
      <p:sp>
        <p:nvSpPr>
          <p:cNvPr id="312" name="Google Shape;312;p28"/>
          <p:cNvSpPr/>
          <p:nvPr/>
        </p:nvSpPr>
        <p:spPr>
          <a:xfrm>
            <a:off x="5426475" y="348150"/>
            <a:ext cx="3497100" cy="11499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txBox="1"/>
          <p:nvPr>
            <p:ph type="title"/>
          </p:nvPr>
        </p:nvSpPr>
        <p:spPr>
          <a:xfrm>
            <a:off x="5500075" y="348925"/>
            <a:ext cx="19353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My yearly schedule will be alternating between working on my animated and interactive comics, and then preparing for various talks and conferences</a:t>
            </a:r>
            <a:endParaRPr sz="1100">
              <a:latin typeface="Neucha"/>
              <a:ea typeface="Neucha"/>
              <a:cs typeface="Neucha"/>
              <a:sym typeface="Neucha"/>
            </a:endParaRPr>
          </a:p>
        </p:txBody>
      </p:sp>
      <p:pic>
        <p:nvPicPr>
          <p:cNvPr id="314" name="Google Shape;314;p28"/>
          <p:cNvPicPr preferRelativeResize="0"/>
          <p:nvPr/>
        </p:nvPicPr>
        <p:blipFill rotWithShape="1">
          <a:blip r:embed="rId3">
            <a:alphaModFix/>
          </a:blip>
          <a:srcRect b="13170" l="2346" r="69244" t="43205"/>
          <a:stretch/>
        </p:blipFill>
        <p:spPr>
          <a:xfrm>
            <a:off x="7963100" y="329550"/>
            <a:ext cx="1064276" cy="1168499"/>
          </a:xfrm>
          <a:prstGeom prst="rect">
            <a:avLst/>
          </a:prstGeom>
          <a:noFill/>
          <a:ln>
            <a:noFill/>
          </a:ln>
        </p:spPr>
      </p:pic>
      <p:pic>
        <p:nvPicPr>
          <p:cNvPr id="315" name="Google Shape;315;p28"/>
          <p:cNvPicPr preferRelativeResize="0"/>
          <p:nvPr/>
        </p:nvPicPr>
        <p:blipFill rotWithShape="1">
          <a:blip r:embed="rId4">
            <a:alphaModFix/>
          </a:blip>
          <a:srcRect b="0" l="3269" r="0" t="0"/>
          <a:stretch/>
        </p:blipFill>
        <p:spPr>
          <a:xfrm>
            <a:off x="308425" y="1884125"/>
            <a:ext cx="8550400" cy="28617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 name="Shape 319"/>
        <p:cNvGrpSpPr/>
        <p:nvPr/>
      </p:nvGrpSpPr>
      <p:grpSpPr>
        <a:xfrm>
          <a:off x="0" y="0"/>
          <a:ext cx="0" cy="0"/>
          <a:chOff x="0" y="0"/>
          <a:chExt cx="0" cy="0"/>
        </a:xfrm>
      </p:grpSpPr>
      <p:sp>
        <p:nvSpPr>
          <p:cNvPr id="320" name="Google Shape;320;p29"/>
          <p:cNvSpPr/>
          <p:nvPr/>
        </p:nvSpPr>
        <p:spPr>
          <a:xfrm>
            <a:off x="241525" y="241800"/>
            <a:ext cx="8367300" cy="2979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txBox="1"/>
          <p:nvPr>
            <p:ph type="title"/>
          </p:nvPr>
        </p:nvSpPr>
        <p:spPr>
          <a:xfrm>
            <a:off x="384025" y="400300"/>
            <a:ext cx="21717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Sharing with the community</a:t>
            </a:r>
            <a:endParaRPr sz="2700">
              <a:latin typeface="Neucha"/>
              <a:ea typeface="Neucha"/>
              <a:cs typeface="Neucha"/>
              <a:sym typeface="Neucha"/>
            </a:endParaRPr>
          </a:p>
        </p:txBody>
      </p:sp>
      <p:pic>
        <p:nvPicPr>
          <p:cNvPr id="322" name="Google Shape;322;p29"/>
          <p:cNvPicPr preferRelativeResize="0"/>
          <p:nvPr/>
        </p:nvPicPr>
        <p:blipFill>
          <a:blip r:embed="rId3">
            <a:alphaModFix/>
          </a:blip>
          <a:stretch>
            <a:fillRect/>
          </a:stretch>
        </p:blipFill>
        <p:spPr>
          <a:xfrm>
            <a:off x="4636176" y="857856"/>
            <a:ext cx="3808800" cy="2364950"/>
          </a:xfrm>
          <a:prstGeom prst="rect">
            <a:avLst/>
          </a:prstGeom>
          <a:noFill/>
          <a:ln>
            <a:noFill/>
          </a:ln>
        </p:spPr>
      </p:pic>
      <p:sp>
        <p:nvSpPr>
          <p:cNvPr id="323" name="Google Shape;323;p29"/>
          <p:cNvSpPr/>
          <p:nvPr/>
        </p:nvSpPr>
        <p:spPr>
          <a:xfrm>
            <a:off x="3186901" y="3509875"/>
            <a:ext cx="23070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txBox="1"/>
          <p:nvPr>
            <p:ph type="title"/>
          </p:nvPr>
        </p:nvSpPr>
        <p:spPr>
          <a:xfrm>
            <a:off x="3152100" y="3443825"/>
            <a:ext cx="2424600" cy="13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latin typeface="Neucha"/>
                <a:ea typeface="Neucha"/>
                <a:cs typeface="Neucha"/>
                <a:sym typeface="Neucha"/>
              </a:rPr>
              <a:t>I want to encourage creatives to step outside their comfort zones. Because of this, I will focus on a ‘</a:t>
            </a:r>
            <a:r>
              <a:rPr b="1" lang="en" sz="1100">
                <a:latin typeface="Neucha"/>
                <a:ea typeface="Neucha"/>
                <a:cs typeface="Neucha"/>
                <a:sym typeface="Neucha"/>
              </a:rPr>
              <a:t>Blank for Blank</a:t>
            </a:r>
            <a:r>
              <a:rPr lang="en" sz="1100">
                <a:latin typeface="Neucha"/>
                <a:ea typeface="Neucha"/>
                <a:cs typeface="Neucha"/>
                <a:sym typeface="Neucha"/>
              </a:rPr>
              <a:t>’ series, where I’ll choose a different Adobe tool and simply explore. The goal will be to shine light on how every product can be used by more than one type of creative</a:t>
            </a:r>
            <a:endParaRPr sz="1100">
              <a:latin typeface="Neucha"/>
              <a:ea typeface="Neucha"/>
              <a:cs typeface="Neucha"/>
              <a:sym typeface="Neucha"/>
            </a:endParaRPr>
          </a:p>
          <a:p>
            <a:pPr indent="0" lvl="0" marL="0" rtl="0" algn="l">
              <a:spcBef>
                <a:spcPts val="0"/>
              </a:spcBef>
              <a:spcAft>
                <a:spcPts val="0"/>
              </a:spcAft>
              <a:buNone/>
            </a:pPr>
            <a:r>
              <a:t/>
            </a:r>
            <a:endParaRPr sz="1100">
              <a:latin typeface="Neucha"/>
              <a:ea typeface="Neucha"/>
              <a:cs typeface="Neucha"/>
              <a:sym typeface="Neucha"/>
            </a:endParaRPr>
          </a:p>
        </p:txBody>
      </p:sp>
      <p:sp>
        <p:nvSpPr>
          <p:cNvPr id="325" name="Google Shape;325;p29"/>
          <p:cNvSpPr/>
          <p:nvPr/>
        </p:nvSpPr>
        <p:spPr>
          <a:xfrm>
            <a:off x="5951676" y="3514604"/>
            <a:ext cx="23070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a:off x="470137" y="3514580"/>
            <a:ext cx="23070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txBox="1"/>
          <p:nvPr>
            <p:ph type="title"/>
          </p:nvPr>
        </p:nvSpPr>
        <p:spPr>
          <a:xfrm>
            <a:off x="5926450" y="3467825"/>
            <a:ext cx="2307000" cy="13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I want the Residency to be the start of my own community, so I will release a newsletter bi-monthly that will update my fellow creatives on what I’ve been working on, tips and tricks I’ve discovered, and upcoming workshops/livestreams/etc,</a:t>
            </a:r>
            <a:endParaRPr sz="1100">
              <a:latin typeface="Neucha"/>
              <a:ea typeface="Neucha"/>
              <a:cs typeface="Neucha"/>
              <a:sym typeface="Neucha"/>
            </a:endParaRPr>
          </a:p>
        </p:txBody>
      </p:sp>
      <p:sp>
        <p:nvSpPr>
          <p:cNvPr id="328" name="Google Shape;328;p29"/>
          <p:cNvSpPr txBox="1"/>
          <p:nvPr>
            <p:ph type="title"/>
          </p:nvPr>
        </p:nvSpPr>
        <p:spPr>
          <a:xfrm>
            <a:off x="428154" y="3450000"/>
            <a:ext cx="2249400" cy="13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Throughout the residency,, my goal will be to connect with the hybrid creators. This includes the coder looking to experiment with Photoshop just as much as it does the photographer looking to incorporate illustration in their work. </a:t>
            </a:r>
            <a:endParaRPr sz="1100">
              <a:latin typeface="Neucha"/>
              <a:ea typeface="Neucha"/>
              <a:cs typeface="Neucha"/>
              <a:sym typeface="Neuch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2" name="Shape 332"/>
        <p:cNvGrpSpPr/>
        <p:nvPr/>
      </p:nvGrpSpPr>
      <p:grpSpPr>
        <a:xfrm>
          <a:off x="0" y="0"/>
          <a:ext cx="0" cy="0"/>
          <a:chOff x="0" y="0"/>
          <a:chExt cx="0" cy="0"/>
        </a:xfrm>
      </p:grpSpPr>
      <p:sp>
        <p:nvSpPr>
          <p:cNvPr id="333" name="Google Shape;333;p30"/>
          <p:cNvSpPr/>
          <p:nvPr/>
        </p:nvSpPr>
        <p:spPr>
          <a:xfrm>
            <a:off x="5238927" y="346842"/>
            <a:ext cx="3698100" cy="11751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txBox="1"/>
          <p:nvPr>
            <p:ph type="title"/>
          </p:nvPr>
        </p:nvSpPr>
        <p:spPr>
          <a:xfrm>
            <a:off x="5272227" y="333569"/>
            <a:ext cx="2186400" cy="10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I’ll be offering numerous peeks into my process, including newsletters, video loops of my process, and even a smaller sub-series focused on the Adobe products I use everyday</a:t>
            </a:r>
            <a:endParaRPr sz="1100">
              <a:latin typeface="Neucha"/>
              <a:ea typeface="Neucha"/>
              <a:cs typeface="Neucha"/>
              <a:sym typeface="Neucha"/>
            </a:endParaRPr>
          </a:p>
        </p:txBody>
      </p:sp>
      <p:pic>
        <p:nvPicPr>
          <p:cNvPr id="335" name="Google Shape;335;p30"/>
          <p:cNvPicPr preferRelativeResize="0"/>
          <p:nvPr/>
        </p:nvPicPr>
        <p:blipFill rotWithShape="1">
          <a:blip r:embed="rId3">
            <a:alphaModFix/>
          </a:blip>
          <a:srcRect b="12928" l="2346" r="69244" t="43202"/>
          <a:stretch/>
        </p:blipFill>
        <p:spPr>
          <a:xfrm>
            <a:off x="7976677" y="328243"/>
            <a:ext cx="1064276" cy="1175100"/>
          </a:xfrm>
          <a:prstGeom prst="rect">
            <a:avLst/>
          </a:prstGeom>
          <a:noFill/>
          <a:ln>
            <a:noFill/>
          </a:ln>
        </p:spPr>
      </p:pic>
      <p:sp>
        <p:nvSpPr>
          <p:cNvPr id="336" name="Google Shape;336;p30"/>
          <p:cNvSpPr/>
          <p:nvPr/>
        </p:nvSpPr>
        <p:spPr>
          <a:xfrm>
            <a:off x="5649" y="-3293"/>
            <a:ext cx="26460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txBox="1"/>
          <p:nvPr>
            <p:ph type="title"/>
          </p:nvPr>
        </p:nvSpPr>
        <p:spPr>
          <a:xfrm>
            <a:off x="371675" y="194756"/>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The Timeline (social)</a:t>
            </a:r>
            <a:endParaRPr sz="2700">
              <a:latin typeface="Neucha"/>
              <a:ea typeface="Neucha"/>
              <a:cs typeface="Neucha"/>
              <a:sym typeface="Neucha"/>
            </a:endParaRPr>
          </a:p>
        </p:txBody>
      </p:sp>
      <p:pic>
        <p:nvPicPr>
          <p:cNvPr id="338" name="Google Shape;338;p30"/>
          <p:cNvPicPr preferRelativeResize="0"/>
          <p:nvPr/>
        </p:nvPicPr>
        <p:blipFill>
          <a:blip r:embed="rId4">
            <a:alphaModFix/>
          </a:blip>
          <a:stretch>
            <a:fillRect/>
          </a:stretch>
        </p:blipFill>
        <p:spPr>
          <a:xfrm>
            <a:off x="924521" y="1864100"/>
            <a:ext cx="7496100" cy="31269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ucha"/>
                <a:ea typeface="Neucha"/>
                <a:cs typeface="Neucha"/>
                <a:sym typeface="Neucha"/>
              </a:rPr>
              <a:t>Project concept</a:t>
            </a:r>
            <a:endParaRPr>
              <a:latin typeface="Neucha"/>
              <a:ea typeface="Neucha"/>
              <a:cs typeface="Neucha"/>
              <a:sym typeface="Neucha"/>
            </a:endParaRPr>
          </a:p>
        </p:txBody>
      </p:sp>
      <p:sp>
        <p:nvSpPr>
          <p:cNvPr id="344" name="Google Shape;344;p31"/>
          <p:cNvSpPr txBox="1"/>
          <p:nvPr>
            <p:ph idx="1" type="body"/>
          </p:nvPr>
        </p:nvSpPr>
        <p:spPr>
          <a:xfrm>
            <a:off x="311700" y="1152475"/>
            <a:ext cx="3858900" cy="20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Source Sans Pro"/>
                <a:ea typeface="Source Sans Pro"/>
                <a:cs typeface="Source Sans Pro"/>
                <a:sym typeface="Source Sans Pro"/>
              </a:rPr>
              <a:t>How</a:t>
            </a:r>
            <a:r>
              <a:rPr b="1" lang="en" sz="1400">
                <a:solidFill>
                  <a:srgbClr val="000000"/>
                </a:solidFill>
                <a:latin typeface="Source Sans Pro"/>
                <a:ea typeface="Source Sans Pro"/>
                <a:cs typeface="Source Sans Pro"/>
                <a:sym typeface="Source Sans Pro"/>
              </a:rPr>
              <a:t>?</a:t>
            </a:r>
            <a:endParaRPr b="1"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rgbClr val="000000"/>
                </a:solidFill>
                <a:latin typeface="Source Sans Pro"/>
                <a:ea typeface="Source Sans Pro"/>
                <a:cs typeface="Source Sans Pro"/>
                <a:sym typeface="Source Sans Pro"/>
              </a:rPr>
              <a:t>The fees for this project will pertain mainly to the website. This includes hosting fees, domain privacy, and cushioned funds to account for any traffic that exceeds expectations</a:t>
            </a:r>
            <a:endParaRPr i="1" sz="1400">
              <a:solidFill>
                <a:srgbClr val="666666"/>
              </a:solidFill>
              <a:latin typeface="Source Sans Pro"/>
              <a:ea typeface="Source Sans Pro"/>
              <a:cs typeface="Source Sans Pro"/>
              <a:sym typeface="Source Sans Pro"/>
            </a:endParaRPr>
          </a:p>
        </p:txBody>
      </p:sp>
      <p:graphicFrame>
        <p:nvGraphicFramePr>
          <p:cNvPr id="345" name="Google Shape;345;p31"/>
          <p:cNvGraphicFramePr/>
          <p:nvPr/>
        </p:nvGraphicFramePr>
        <p:xfrm>
          <a:off x="4444075" y="716628"/>
          <a:ext cx="3000000" cy="3000000"/>
        </p:xfrm>
        <a:graphic>
          <a:graphicData uri="http://schemas.openxmlformats.org/drawingml/2006/table">
            <a:tbl>
              <a:tblPr>
                <a:noFill/>
                <a:tableStyleId>{83F5E813-6FFC-4A7A-A5DB-8EAA3652EA92}</a:tableStyleId>
              </a:tblPr>
              <a:tblGrid>
                <a:gridCol w="2223525"/>
                <a:gridCol w="2223525"/>
              </a:tblGrid>
              <a:tr h="438975">
                <a:tc gridSpan="2">
                  <a:txBody>
                    <a:bodyPr/>
                    <a:lstStyle/>
                    <a:p>
                      <a:pPr indent="0" lvl="0" marL="0" rtl="0" algn="l">
                        <a:spcBef>
                          <a:spcPts val="0"/>
                        </a:spcBef>
                        <a:spcAft>
                          <a:spcPts val="0"/>
                        </a:spcAft>
                        <a:buNone/>
                      </a:pPr>
                      <a:r>
                        <a:rPr b="1" lang="en" sz="1200">
                          <a:latin typeface="Source Sans Pro"/>
                          <a:ea typeface="Source Sans Pro"/>
                          <a:cs typeface="Source Sans Pro"/>
                          <a:sym typeface="Source Sans Pro"/>
                        </a:rPr>
                        <a:t>Interactive comic strip costs</a:t>
                      </a:r>
                      <a:endParaRPr b="1" sz="1200">
                        <a:latin typeface="Source Sans Pro"/>
                        <a:ea typeface="Source Sans Pro"/>
                        <a:cs typeface="Source Sans Pro"/>
                        <a:sym typeface="Source Sans Pro"/>
                      </a:endParaRPr>
                    </a:p>
                  </a:txBody>
                  <a:tcPr marT="91425" marB="91425" marR="91425" marL="91425"/>
                </a:tc>
                <a:tc hMerge="1"/>
              </a:tr>
              <a:tr h="357875">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Hosting fees</a:t>
                      </a:r>
                      <a:endParaRPr sz="12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$ 15 a month</a:t>
                      </a:r>
                      <a:endParaRPr sz="1200">
                        <a:latin typeface="Source Sans Pro"/>
                        <a:ea typeface="Source Sans Pro"/>
                        <a:cs typeface="Source Sans Pro"/>
                        <a:sym typeface="Source Sans Pro"/>
                      </a:endParaRPr>
                    </a:p>
                  </a:txBody>
                  <a:tcPr marT="91425" marB="91425" marR="91425" marL="91425"/>
                </a:tc>
              </a:tr>
              <a:tr h="381125">
                <a:tc>
                  <a:txBody>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Domain name and privacy</a:t>
                      </a:r>
                      <a:endParaRPr sz="12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$ 25 a month</a:t>
                      </a:r>
                      <a:endParaRPr sz="1200">
                        <a:latin typeface="Source Sans Pro"/>
                        <a:ea typeface="Source Sans Pro"/>
                        <a:cs typeface="Source Sans Pro"/>
                        <a:sym typeface="Source Sans Pro"/>
                      </a:endParaRPr>
                    </a:p>
                  </a:txBody>
                  <a:tcPr marT="91425" marB="91425" marR="91425" marL="91425"/>
                </a:tc>
              </a:tr>
              <a:tr h="438975">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Email platform</a:t>
                      </a:r>
                      <a:endParaRPr sz="12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$ 30 a month</a:t>
                      </a:r>
                      <a:endParaRPr sz="1200">
                        <a:latin typeface="Source Sans Pro"/>
                        <a:ea typeface="Source Sans Pro"/>
                        <a:cs typeface="Source Sans Pro"/>
                        <a:sym typeface="Source Sans Pro"/>
                      </a:endParaRPr>
                    </a:p>
                  </a:txBody>
                  <a:tcPr marT="91425" marB="91425" marR="91425" marL="91425"/>
                </a:tc>
              </a:tr>
              <a:tr h="438975">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Exceeded website traffic costs</a:t>
                      </a:r>
                      <a:endParaRPr sz="12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Source Sans Pro"/>
                          <a:ea typeface="Source Sans Pro"/>
                          <a:cs typeface="Source Sans Pro"/>
                          <a:sym typeface="Source Sans Pro"/>
                        </a:rPr>
                        <a:t>$ 40 a month</a:t>
                      </a:r>
                      <a:endParaRPr sz="1200">
                        <a:solidFill>
                          <a:schemeClr val="dk1"/>
                        </a:solidFill>
                        <a:latin typeface="Source Sans Pro"/>
                        <a:ea typeface="Source Sans Pro"/>
                        <a:cs typeface="Source Sans Pro"/>
                        <a:sym typeface="Source Sans Pro"/>
                      </a:endParaRPr>
                    </a:p>
                  </a:txBody>
                  <a:tcPr marT="91425" marB="91425" marR="91425" marL="91425"/>
                </a:tc>
              </a:tr>
              <a:tr h="391175">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Social media scheduling tool</a:t>
                      </a:r>
                      <a:endParaRPr sz="1200">
                        <a:latin typeface="Source Sans Pro"/>
                        <a:ea typeface="Source Sans Pro"/>
                        <a:cs typeface="Source Sans Pro"/>
                        <a:sym typeface="Source Sans Pr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$ 10 a month</a:t>
                      </a:r>
                      <a:endParaRPr sz="1200">
                        <a:latin typeface="Source Sans Pro"/>
                        <a:ea typeface="Source Sans Pro"/>
                        <a:cs typeface="Source Sans Pro"/>
                        <a:sym typeface="Source Sans Pro"/>
                      </a:endParaRPr>
                    </a:p>
                  </a:txBody>
                  <a:tcPr marT="91425" marB="91425" marR="91425" marL="91425">
                    <a:lnB cap="flat" cmpd="sng" w="9525">
                      <a:solidFill>
                        <a:srgbClr val="9E9E9E"/>
                      </a:solidFill>
                      <a:prstDash val="solid"/>
                      <a:round/>
                      <a:headEnd len="sm" w="sm" type="none"/>
                      <a:tailEnd len="sm" w="sm" type="none"/>
                    </a:lnB>
                  </a:tcPr>
                </a:tc>
              </a:tr>
              <a:tr h="391175">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Products/Services platforms (for selling ebooks, selling courses, etc)</a:t>
                      </a:r>
                      <a:endParaRPr sz="1200">
                        <a:latin typeface="Source Sans Pro"/>
                        <a:ea typeface="Source Sans Pro"/>
                        <a:cs typeface="Source Sans Pro"/>
                        <a:sym typeface="Source Sans Pr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$ 10 a month</a:t>
                      </a:r>
                      <a:endParaRPr sz="1200">
                        <a:solidFill>
                          <a:schemeClr val="dk1"/>
                        </a:solidFill>
                        <a:latin typeface="Source Sans Pro"/>
                        <a:ea typeface="Source Sans Pro"/>
                        <a:cs typeface="Source Sans Pro"/>
                        <a:sym typeface="Source Sans Pr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8975">
                <a:tc>
                  <a:txBody>
                    <a:bodyPr/>
                    <a:lstStyle/>
                    <a:p>
                      <a:pPr indent="0" lvl="0" marL="0" rtl="0" algn="l">
                        <a:spcBef>
                          <a:spcPts val="0"/>
                        </a:spcBef>
                        <a:spcAft>
                          <a:spcPts val="0"/>
                        </a:spcAft>
                        <a:buNone/>
                      </a:pPr>
                      <a:r>
                        <a:rPr b="1" lang="en" sz="1200">
                          <a:latin typeface="Source Sans Pro"/>
                          <a:ea typeface="Source Sans Pro"/>
                          <a:cs typeface="Source Sans Pro"/>
                          <a:sym typeface="Source Sans Pro"/>
                        </a:rPr>
                        <a:t>Total</a:t>
                      </a:r>
                      <a:endParaRPr b="1" sz="1200">
                        <a:latin typeface="Source Sans Pro"/>
                        <a:ea typeface="Source Sans Pro"/>
                        <a:cs typeface="Source Sans Pro"/>
                        <a:sym typeface="Source Sans Pr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$ 130/mo | 1,560/yr</a:t>
                      </a:r>
                      <a:endParaRPr sz="1200">
                        <a:latin typeface="Source Sans Pro"/>
                        <a:ea typeface="Source Sans Pro"/>
                        <a:cs typeface="Source Sans Pro"/>
                        <a:sym typeface="Source Sans Pro"/>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0" y="1665800"/>
            <a:ext cx="4593600" cy="132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Neucha"/>
                <a:ea typeface="Neucha"/>
                <a:cs typeface="Neucha"/>
                <a:sym typeface="Neucha"/>
              </a:rPr>
              <a:t>*This is how I look like</a:t>
            </a:r>
            <a:endParaRPr sz="3500">
              <a:latin typeface="Neucha"/>
              <a:ea typeface="Neucha"/>
              <a:cs typeface="Neucha"/>
              <a:sym typeface="Neucha"/>
            </a:endParaRPr>
          </a:p>
        </p:txBody>
      </p:sp>
      <p:pic>
        <p:nvPicPr>
          <p:cNvPr id="73" name="Google Shape;73;p14"/>
          <p:cNvPicPr preferRelativeResize="0"/>
          <p:nvPr/>
        </p:nvPicPr>
        <p:blipFill rotWithShape="1">
          <a:blip r:embed="rId3">
            <a:alphaModFix/>
          </a:blip>
          <a:srcRect b="1634" l="7965" r="9662" t="1634"/>
          <a:stretch/>
        </p:blipFill>
        <p:spPr>
          <a:xfrm>
            <a:off x="5672725" y="1108400"/>
            <a:ext cx="1951550" cy="2291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2"/>
          <p:cNvSpPr txBox="1"/>
          <p:nvPr>
            <p:ph type="title"/>
          </p:nvPr>
        </p:nvSpPr>
        <p:spPr>
          <a:xfrm>
            <a:off x="311700" y="245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ucha"/>
                <a:ea typeface="Neucha"/>
                <a:cs typeface="Neucha"/>
                <a:sym typeface="Neucha"/>
              </a:rPr>
              <a:t>Project concept</a:t>
            </a:r>
            <a:endParaRPr>
              <a:latin typeface="Neucha"/>
              <a:ea typeface="Neucha"/>
              <a:cs typeface="Neucha"/>
              <a:sym typeface="Neucha"/>
            </a:endParaRPr>
          </a:p>
        </p:txBody>
      </p:sp>
      <p:sp>
        <p:nvSpPr>
          <p:cNvPr id="351" name="Google Shape;351;p32"/>
          <p:cNvSpPr txBox="1"/>
          <p:nvPr>
            <p:ph idx="1" type="body"/>
          </p:nvPr>
        </p:nvSpPr>
        <p:spPr>
          <a:xfrm>
            <a:off x="311700" y="867937"/>
            <a:ext cx="85206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Source Sans Pro"/>
                <a:ea typeface="Source Sans Pro"/>
                <a:cs typeface="Source Sans Pro"/>
                <a:sym typeface="Source Sans Pro"/>
              </a:rPr>
              <a:t>Creator: </a:t>
            </a:r>
            <a:r>
              <a:rPr lang="en" sz="1400">
                <a:solidFill>
                  <a:srgbClr val="000000"/>
                </a:solidFill>
                <a:latin typeface="Source Sans Pro"/>
                <a:ea typeface="Source Sans Pro"/>
                <a:cs typeface="Source Sans Pro"/>
                <a:sym typeface="Source Sans Pro"/>
              </a:rPr>
              <a:t>Juweek Adolphe</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b="1" lang="en" sz="1400">
                <a:solidFill>
                  <a:srgbClr val="000000"/>
                </a:solidFill>
                <a:latin typeface="Source Sans Pro"/>
                <a:ea typeface="Source Sans Pro"/>
                <a:cs typeface="Source Sans Pro"/>
                <a:sym typeface="Source Sans Pro"/>
              </a:rPr>
              <a:t>Collaborators:</a:t>
            </a:r>
            <a:r>
              <a:rPr lang="en" sz="1400">
                <a:solidFill>
                  <a:srgbClr val="000000"/>
                </a:solidFill>
                <a:latin typeface="Source Sans Pro"/>
                <a:ea typeface="Source Sans Pro"/>
                <a:cs typeface="Source Sans Pro"/>
                <a:sym typeface="Source Sans Pro"/>
              </a:rPr>
              <a:t> Adobe</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b="1" lang="en" sz="1400">
                <a:solidFill>
                  <a:srgbClr val="000000"/>
                </a:solidFill>
                <a:latin typeface="Source Sans Pro"/>
                <a:ea typeface="Source Sans Pro"/>
                <a:cs typeface="Source Sans Pro"/>
                <a:sym typeface="Source Sans Pro"/>
              </a:rPr>
              <a:t>Audience: </a:t>
            </a:r>
            <a:r>
              <a:rPr lang="en" sz="1400">
                <a:solidFill>
                  <a:srgbClr val="000000"/>
                </a:solidFill>
                <a:latin typeface="Source Sans Pro"/>
                <a:ea typeface="Source Sans Pro"/>
                <a:cs typeface="Source Sans Pro"/>
                <a:sym typeface="Source Sans Pro"/>
              </a:rPr>
              <a:t>Technologists, educators, multidisciplinary creatives</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b="1" lang="en" sz="1400">
                <a:solidFill>
                  <a:srgbClr val="000000"/>
                </a:solidFill>
                <a:latin typeface="Source Sans Pro"/>
                <a:ea typeface="Source Sans Pro"/>
                <a:cs typeface="Source Sans Pro"/>
                <a:sym typeface="Source Sans Pro"/>
              </a:rPr>
              <a:t>Mentor:</a:t>
            </a:r>
            <a:r>
              <a:rPr lang="en" sz="1400">
                <a:solidFill>
                  <a:srgbClr val="000000"/>
                </a:solidFill>
                <a:latin typeface="Source Sans Pro"/>
                <a:ea typeface="Source Sans Pro"/>
                <a:cs typeface="Source Sans Pro"/>
                <a:sym typeface="Source Sans Pro"/>
              </a:rPr>
              <a:t> My ideal mentor would be someone who has created a webcomic of their own. A key part in the success of The Computers will be the quality of the stories it tells, so I want to look for mentors who have experience telling stories. </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rgbClr val="000000"/>
                </a:solidFill>
                <a:latin typeface="Source Sans Pro"/>
                <a:ea typeface="Source Sans Pro"/>
                <a:cs typeface="Source Sans Pro"/>
                <a:sym typeface="Source Sans Pro"/>
              </a:rPr>
              <a:t>Animation is still a new skill for me, so technically I’d love to have mentors who can teach me tricks that’d raise the quality of my animations. </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rgbClr val="000000"/>
                </a:solidFill>
                <a:latin typeface="Source Sans Pro"/>
                <a:ea typeface="Source Sans Pro"/>
                <a:cs typeface="Source Sans Pro"/>
                <a:sym typeface="Source Sans Pro"/>
              </a:rPr>
              <a:t>Finally</a:t>
            </a:r>
            <a:r>
              <a:rPr lang="en" sz="1400">
                <a:solidFill>
                  <a:srgbClr val="000000"/>
                </a:solidFill>
                <a:latin typeface="Source Sans Pro"/>
                <a:ea typeface="Source Sans Pro"/>
                <a:cs typeface="Source Sans Pro"/>
                <a:sym typeface="Source Sans Pro"/>
              </a:rPr>
              <a:t>, I want a mentor who also stays interdisciplinary in their subject matter. A big way for me to learn is by discussion, and bouncing off ideas. Having a routine discussion on nothing but art and the process will actually unlock quite a lot of </a:t>
            </a:r>
            <a:r>
              <a:rPr lang="en" sz="1400">
                <a:solidFill>
                  <a:srgbClr val="000000"/>
                </a:solidFill>
                <a:latin typeface="Source Sans Pro"/>
                <a:ea typeface="Source Sans Pro"/>
                <a:cs typeface="Source Sans Pro"/>
                <a:sym typeface="Source Sans Pro"/>
              </a:rPr>
              <a:t>creativity from me. Swoozie?</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t/>
            </a:r>
            <a:endParaRPr i="1" sz="1400">
              <a:solidFill>
                <a:srgbClr val="000000"/>
              </a:solidFill>
              <a:latin typeface="Source Sans Pro"/>
              <a:ea typeface="Source Sans Pro"/>
              <a:cs typeface="Source Sans Pro"/>
              <a:sym typeface="Source Sans Pro"/>
            </a:endParaRPr>
          </a:p>
          <a:p>
            <a:pPr indent="0" lvl="0" marL="0" rtl="0" algn="l">
              <a:spcBef>
                <a:spcPts val="1600"/>
              </a:spcBef>
              <a:spcAft>
                <a:spcPts val="1600"/>
              </a:spcAft>
              <a:buNone/>
            </a:pPr>
            <a:r>
              <a:t/>
            </a:r>
            <a:endParaRPr sz="1400">
              <a:latin typeface="Source Sans Pro"/>
              <a:ea typeface="Source Sans Pro"/>
              <a:cs typeface="Source Sans Pro"/>
              <a:sym typeface="Source Sans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3"/>
          <p:cNvSpPr txBox="1"/>
          <p:nvPr>
            <p:ph type="title"/>
          </p:nvPr>
        </p:nvSpPr>
        <p:spPr>
          <a:xfrm>
            <a:off x="311700" y="24527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ucha"/>
                <a:ea typeface="Neucha"/>
                <a:cs typeface="Neucha"/>
                <a:sym typeface="Neucha"/>
              </a:rPr>
              <a:t>Project summary</a:t>
            </a:r>
            <a:endParaRPr>
              <a:latin typeface="Neucha"/>
              <a:ea typeface="Neucha"/>
              <a:cs typeface="Neucha"/>
              <a:sym typeface="Neucha"/>
            </a:endParaRPr>
          </a:p>
        </p:txBody>
      </p:sp>
      <p:sp>
        <p:nvSpPr>
          <p:cNvPr id="357" name="Google Shape;357;p33"/>
          <p:cNvSpPr txBox="1"/>
          <p:nvPr>
            <p:ph idx="1" type="body"/>
          </p:nvPr>
        </p:nvSpPr>
        <p:spPr>
          <a:xfrm>
            <a:off x="311700" y="952727"/>
            <a:ext cx="3916200" cy="37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solidFill>
                  <a:srgbClr val="000000"/>
                </a:solidFill>
                <a:latin typeface="Source Sans Pro"/>
                <a:ea typeface="Source Sans Pro"/>
                <a:cs typeface="Source Sans Pro"/>
                <a:sym typeface="Source Sans Pro"/>
              </a:rPr>
              <a:t>Who</a:t>
            </a:r>
            <a:r>
              <a:rPr b="1" lang="en" sz="1400">
                <a:solidFill>
                  <a:srgbClr val="000000"/>
                </a:solidFill>
                <a:latin typeface="Source Sans Pro"/>
                <a:ea typeface="Source Sans Pro"/>
                <a:cs typeface="Source Sans Pro"/>
                <a:sym typeface="Source Sans Pro"/>
              </a:rPr>
              <a:t> </a:t>
            </a:r>
            <a:br>
              <a:rPr lang="en" sz="1400">
                <a:solidFill>
                  <a:srgbClr val="000000"/>
                </a:solidFill>
                <a:latin typeface="Source Sans Pro"/>
                <a:ea typeface="Source Sans Pro"/>
                <a:cs typeface="Source Sans Pro"/>
                <a:sym typeface="Source Sans Pro"/>
              </a:rPr>
            </a:br>
            <a:r>
              <a:rPr lang="en" sz="1400">
                <a:solidFill>
                  <a:srgbClr val="000000"/>
                </a:solidFill>
                <a:latin typeface="Source Sans Pro"/>
                <a:ea typeface="Source Sans Pro"/>
                <a:cs typeface="Source Sans Pro"/>
                <a:sym typeface="Source Sans Pro"/>
              </a:rPr>
              <a:t>- </a:t>
            </a:r>
            <a:r>
              <a:rPr lang="en" sz="1400">
                <a:solidFill>
                  <a:srgbClr val="000000"/>
                </a:solidFill>
                <a:latin typeface="Source Sans Pro"/>
                <a:ea typeface="Source Sans Pro"/>
                <a:cs typeface="Source Sans Pro"/>
                <a:sym typeface="Source Sans Pro"/>
              </a:rPr>
              <a:t>Juweek Adolphe (me)</a:t>
            </a:r>
            <a:br>
              <a:rPr lang="en" sz="1400">
                <a:solidFill>
                  <a:srgbClr val="000000"/>
                </a:solidFill>
                <a:latin typeface="Source Sans Pro"/>
                <a:ea typeface="Source Sans Pro"/>
                <a:cs typeface="Source Sans Pro"/>
                <a:sym typeface="Source Sans Pro"/>
              </a:rPr>
            </a:br>
            <a:r>
              <a:rPr lang="en" sz="1400">
                <a:solidFill>
                  <a:srgbClr val="000000"/>
                </a:solidFill>
                <a:latin typeface="Source Sans Pro"/>
                <a:ea typeface="Source Sans Pro"/>
                <a:cs typeface="Source Sans Pro"/>
                <a:sym typeface="Source Sans Pro"/>
              </a:rPr>
              <a:t>- An audience of:</a:t>
            </a:r>
            <a:br>
              <a:rPr lang="en" sz="1400">
                <a:solidFill>
                  <a:srgbClr val="000000"/>
                </a:solidFill>
                <a:latin typeface="Source Sans Pro"/>
                <a:ea typeface="Source Sans Pro"/>
                <a:cs typeface="Source Sans Pro"/>
                <a:sym typeface="Source Sans Pro"/>
              </a:rPr>
            </a:br>
            <a:r>
              <a:rPr lang="en" sz="1400">
                <a:solidFill>
                  <a:srgbClr val="000000"/>
                </a:solidFill>
                <a:latin typeface="Source Sans Pro"/>
                <a:ea typeface="Source Sans Pro"/>
                <a:cs typeface="Source Sans Pro"/>
                <a:sym typeface="Source Sans Pro"/>
              </a:rPr>
              <a:t>	- technologists who are into art</a:t>
            </a:r>
            <a:br>
              <a:rPr lang="en" sz="1400">
                <a:solidFill>
                  <a:srgbClr val="000000"/>
                </a:solidFill>
                <a:latin typeface="Source Sans Pro"/>
                <a:ea typeface="Source Sans Pro"/>
                <a:cs typeface="Source Sans Pro"/>
                <a:sym typeface="Source Sans Pro"/>
              </a:rPr>
            </a:br>
            <a:r>
              <a:rPr lang="en" sz="1400">
                <a:solidFill>
                  <a:srgbClr val="000000"/>
                </a:solidFill>
                <a:latin typeface="Source Sans Pro"/>
                <a:ea typeface="Source Sans Pro"/>
                <a:cs typeface="Source Sans Pro"/>
                <a:sym typeface="Source Sans Pro"/>
              </a:rPr>
              <a:t>	- artists who are into technology</a:t>
            </a:r>
            <a:br>
              <a:rPr lang="en" sz="1400">
                <a:solidFill>
                  <a:srgbClr val="000000"/>
                </a:solidFill>
                <a:latin typeface="Source Sans Pro"/>
                <a:ea typeface="Source Sans Pro"/>
                <a:cs typeface="Source Sans Pro"/>
                <a:sym typeface="Source Sans Pro"/>
              </a:rPr>
            </a:br>
            <a:r>
              <a:rPr lang="en" sz="1400">
                <a:solidFill>
                  <a:srgbClr val="000000"/>
                </a:solidFill>
                <a:latin typeface="Source Sans Pro"/>
                <a:ea typeface="Source Sans Pro"/>
                <a:cs typeface="Source Sans Pro"/>
                <a:sym typeface="Source Sans Pro"/>
              </a:rPr>
              <a:t>	-  creatives who work in multiple disciplines</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b="1" lang="en" sz="1400" u="sng">
                <a:solidFill>
                  <a:srgbClr val="000000"/>
                </a:solidFill>
                <a:latin typeface="Source Sans Pro"/>
                <a:ea typeface="Source Sans Pro"/>
                <a:cs typeface="Source Sans Pro"/>
                <a:sym typeface="Source Sans Pro"/>
              </a:rPr>
              <a:t>What</a:t>
            </a:r>
            <a:br>
              <a:rPr b="1" lang="en" sz="1400">
                <a:solidFill>
                  <a:srgbClr val="000000"/>
                </a:solidFill>
                <a:latin typeface="Source Sans Pro"/>
                <a:ea typeface="Source Sans Pro"/>
                <a:cs typeface="Source Sans Pro"/>
                <a:sym typeface="Source Sans Pro"/>
              </a:rPr>
            </a:br>
            <a:r>
              <a:rPr lang="en" sz="1400">
                <a:solidFill>
                  <a:srgbClr val="000000"/>
                </a:solidFill>
                <a:latin typeface="Source Sans Pro"/>
                <a:ea typeface="Source Sans Pro"/>
                <a:cs typeface="Source Sans Pro"/>
                <a:sym typeface="Source Sans Pro"/>
              </a:rPr>
              <a:t>- </a:t>
            </a:r>
            <a:r>
              <a:rPr lang="en" sz="1400">
                <a:solidFill>
                  <a:srgbClr val="000000"/>
                </a:solidFill>
                <a:latin typeface="Source Sans Pro"/>
                <a:ea typeface="Source Sans Pro"/>
                <a:cs typeface="Source Sans Pro"/>
                <a:sym typeface="Source Sans Pro"/>
              </a:rPr>
              <a:t>A comic strip that plays with its medium. Sometimes it will be animated, sometimes it will be made interactive with code. </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b="1" lang="en" sz="1400" u="sng">
                <a:solidFill>
                  <a:srgbClr val="000000"/>
                </a:solidFill>
                <a:latin typeface="Source Sans Pro"/>
                <a:ea typeface="Source Sans Pro"/>
                <a:cs typeface="Source Sans Pro"/>
                <a:sym typeface="Source Sans Pro"/>
              </a:rPr>
              <a:t>How</a:t>
            </a:r>
            <a:r>
              <a:rPr lang="en" sz="1400">
                <a:solidFill>
                  <a:srgbClr val="000000"/>
                </a:solidFill>
                <a:latin typeface="Source Sans Pro"/>
                <a:ea typeface="Source Sans Pro"/>
                <a:cs typeface="Source Sans Pro"/>
                <a:sym typeface="Source Sans Pro"/>
              </a:rPr>
              <a:t> </a:t>
            </a:r>
            <a:br>
              <a:rPr lang="en" sz="1400">
                <a:solidFill>
                  <a:srgbClr val="000000"/>
                </a:solidFill>
                <a:latin typeface="Source Sans Pro"/>
                <a:ea typeface="Source Sans Pro"/>
                <a:cs typeface="Source Sans Pro"/>
                <a:sym typeface="Source Sans Pro"/>
              </a:rPr>
            </a:br>
            <a:r>
              <a:rPr lang="en" sz="1400">
                <a:solidFill>
                  <a:srgbClr val="000000"/>
                </a:solidFill>
                <a:latin typeface="Source Sans Pro"/>
                <a:ea typeface="Source Sans Pro"/>
                <a:cs typeface="Source Sans Pro"/>
                <a:sym typeface="Source Sans Pro"/>
              </a:rPr>
              <a:t>- </a:t>
            </a:r>
            <a:r>
              <a:rPr lang="en" sz="1400">
                <a:solidFill>
                  <a:srgbClr val="000000"/>
                </a:solidFill>
                <a:latin typeface="Source Sans Pro"/>
                <a:ea typeface="Source Sans Pro"/>
                <a:cs typeface="Source Sans Pro"/>
                <a:sym typeface="Source Sans Pro"/>
              </a:rPr>
              <a:t>Adobe Photoshop, Fresco, After Effects</a:t>
            </a:r>
            <a:br>
              <a:rPr lang="en" sz="1400">
                <a:solidFill>
                  <a:srgbClr val="000000"/>
                </a:solidFill>
                <a:latin typeface="Source Sans Pro"/>
                <a:ea typeface="Source Sans Pro"/>
                <a:cs typeface="Source Sans Pro"/>
                <a:sym typeface="Source Sans Pro"/>
              </a:rPr>
            </a:br>
            <a:r>
              <a:rPr lang="en" sz="1400">
                <a:solidFill>
                  <a:srgbClr val="000000"/>
                </a:solidFill>
                <a:latin typeface="Source Sans Pro"/>
                <a:ea typeface="Source Sans Pro"/>
                <a:cs typeface="Source Sans Pro"/>
                <a:sym typeface="Source Sans Pro"/>
              </a:rPr>
              <a:t>- Estimated $1,000 for project hosting fees and marketing</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t/>
            </a:r>
            <a:endParaRPr sz="1400">
              <a:latin typeface="Source Sans Pro"/>
              <a:ea typeface="Source Sans Pro"/>
              <a:cs typeface="Source Sans Pro"/>
              <a:sym typeface="Source Sans Pro"/>
            </a:endParaRPr>
          </a:p>
          <a:p>
            <a:pPr indent="0" lvl="0" marL="0" rtl="0" algn="l">
              <a:spcBef>
                <a:spcPts val="1600"/>
              </a:spcBef>
              <a:spcAft>
                <a:spcPts val="1600"/>
              </a:spcAft>
              <a:buNone/>
            </a:pPr>
            <a:r>
              <a:t/>
            </a:r>
            <a:endParaRPr sz="1400">
              <a:latin typeface="Source Sans Pro"/>
              <a:ea typeface="Source Sans Pro"/>
              <a:cs typeface="Source Sans Pro"/>
              <a:sym typeface="Source Sans Pro"/>
            </a:endParaRPr>
          </a:p>
        </p:txBody>
      </p:sp>
      <p:sp>
        <p:nvSpPr>
          <p:cNvPr id="358" name="Google Shape;358;p33"/>
          <p:cNvSpPr txBox="1"/>
          <p:nvPr>
            <p:ph idx="1" type="body"/>
          </p:nvPr>
        </p:nvSpPr>
        <p:spPr>
          <a:xfrm>
            <a:off x="4464600" y="952727"/>
            <a:ext cx="3991500" cy="37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solidFill>
                  <a:srgbClr val="000000"/>
                </a:solidFill>
                <a:latin typeface="Source Sans Pro"/>
                <a:ea typeface="Source Sans Pro"/>
                <a:cs typeface="Source Sans Pro"/>
                <a:sym typeface="Source Sans Pro"/>
              </a:rPr>
              <a:t>When (on the months I release them)</a:t>
            </a:r>
            <a:br>
              <a:rPr b="1" lang="en" sz="1400" u="sng">
                <a:solidFill>
                  <a:srgbClr val="000000"/>
                </a:solidFill>
                <a:latin typeface="Source Sans Pro"/>
                <a:ea typeface="Source Sans Pro"/>
                <a:cs typeface="Source Sans Pro"/>
                <a:sym typeface="Source Sans Pro"/>
              </a:rPr>
            </a:br>
            <a:r>
              <a:rPr b="1" lang="en" sz="1400">
                <a:solidFill>
                  <a:srgbClr val="000000"/>
                </a:solidFill>
                <a:latin typeface="Source Sans Pro"/>
                <a:ea typeface="Source Sans Pro"/>
                <a:cs typeface="Source Sans Pro"/>
                <a:sym typeface="Source Sans Pro"/>
              </a:rPr>
              <a:t>- </a:t>
            </a:r>
            <a:r>
              <a:rPr lang="en" sz="1400">
                <a:solidFill>
                  <a:srgbClr val="000000"/>
                </a:solidFill>
                <a:latin typeface="Source Sans Pro"/>
                <a:ea typeface="Source Sans Pro"/>
                <a:cs typeface="Source Sans Pro"/>
                <a:sym typeface="Source Sans Pro"/>
              </a:rPr>
              <a:t>about (4) animated comics a month</a:t>
            </a:r>
            <a:br>
              <a:rPr lang="en" sz="1400">
                <a:solidFill>
                  <a:srgbClr val="000000"/>
                </a:solidFill>
                <a:latin typeface="Source Sans Pro"/>
                <a:ea typeface="Source Sans Pro"/>
                <a:cs typeface="Source Sans Pro"/>
                <a:sym typeface="Source Sans Pro"/>
              </a:rPr>
            </a:br>
            <a:r>
              <a:rPr lang="en" sz="1400">
                <a:solidFill>
                  <a:srgbClr val="000000"/>
                </a:solidFill>
                <a:latin typeface="Source Sans Pro"/>
                <a:ea typeface="Source Sans Pro"/>
                <a:cs typeface="Source Sans Pro"/>
                <a:sym typeface="Source Sans Pro"/>
              </a:rPr>
              <a:t>- about (1) interactive comic a month</a:t>
            </a:r>
            <a:br>
              <a:rPr lang="en" sz="1400">
                <a:solidFill>
                  <a:srgbClr val="000000"/>
                </a:solidFill>
                <a:latin typeface="Source Sans Pro"/>
                <a:ea typeface="Source Sans Pro"/>
                <a:cs typeface="Source Sans Pro"/>
                <a:sym typeface="Source Sans Pro"/>
              </a:rPr>
            </a:br>
            <a:r>
              <a:rPr lang="en" sz="1400">
                <a:solidFill>
                  <a:srgbClr val="000000"/>
                </a:solidFill>
                <a:latin typeface="Source Sans Pro"/>
                <a:ea typeface="Source Sans Pro"/>
                <a:cs typeface="Source Sans Pro"/>
                <a:sym typeface="Source Sans Pro"/>
              </a:rPr>
              <a:t>- about (2) newsletters a month</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b="1" lang="en" sz="1400" u="sng">
                <a:solidFill>
                  <a:srgbClr val="000000"/>
                </a:solidFill>
                <a:latin typeface="Source Sans Pro"/>
                <a:ea typeface="Source Sans Pro"/>
                <a:cs typeface="Source Sans Pro"/>
                <a:sym typeface="Source Sans Pro"/>
              </a:rPr>
              <a:t>Where</a:t>
            </a:r>
            <a:br>
              <a:rPr b="1" lang="en" sz="1400" u="sng">
                <a:solidFill>
                  <a:srgbClr val="000000"/>
                </a:solidFill>
                <a:latin typeface="Source Sans Pro"/>
                <a:ea typeface="Source Sans Pro"/>
                <a:cs typeface="Source Sans Pro"/>
                <a:sym typeface="Source Sans Pro"/>
              </a:rPr>
            </a:br>
            <a:r>
              <a:rPr b="1" lang="en" sz="1400">
                <a:solidFill>
                  <a:srgbClr val="000000"/>
                </a:solidFill>
                <a:latin typeface="Source Sans Pro"/>
                <a:ea typeface="Source Sans Pro"/>
                <a:cs typeface="Source Sans Pro"/>
                <a:sym typeface="Source Sans Pro"/>
              </a:rPr>
              <a:t>- </a:t>
            </a:r>
            <a:r>
              <a:rPr lang="en" sz="1400">
                <a:solidFill>
                  <a:srgbClr val="000000"/>
                </a:solidFill>
                <a:latin typeface="Source Sans Pro"/>
                <a:ea typeface="Source Sans Pro"/>
                <a:cs typeface="Source Sans Pro"/>
                <a:sym typeface="Source Sans Pro"/>
              </a:rPr>
              <a:t>Brooklyn, NY | Instagram | Codepen | Behance</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b="1" lang="en" sz="1400" u="sng">
                <a:solidFill>
                  <a:srgbClr val="000000"/>
                </a:solidFill>
                <a:latin typeface="Source Sans Pro"/>
                <a:ea typeface="Source Sans Pro"/>
                <a:cs typeface="Source Sans Pro"/>
                <a:sym typeface="Source Sans Pro"/>
              </a:rPr>
              <a:t>Why / impact </a:t>
            </a:r>
            <a:br>
              <a:rPr b="1" lang="en" sz="1400" u="sng">
                <a:solidFill>
                  <a:srgbClr val="000000"/>
                </a:solidFill>
                <a:latin typeface="Source Sans Pro"/>
                <a:ea typeface="Source Sans Pro"/>
                <a:cs typeface="Source Sans Pro"/>
                <a:sym typeface="Source Sans Pro"/>
              </a:rPr>
            </a:br>
            <a:r>
              <a:rPr lang="en" sz="1400">
                <a:solidFill>
                  <a:srgbClr val="000000"/>
                </a:solidFill>
                <a:latin typeface="Source Sans Pro"/>
                <a:ea typeface="Source Sans Pro"/>
                <a:cs typeface="Source Sans Pro"/>
                <a:sym typeface="Source Sans Pro"/>
              </a:rPr>
              <a:t>- I want to help build up the </a:t>
            </a:r>
            <a:r>
              <a:rPr lang="en" sz="1400">
                <a:solidFill>
                  <a:srgbClr val="000000"/>
                </a:solidFill>
                <a:latin typeface="Source Sans Pro"/>
                <a:ea typeface="Source Sans Pro"/>
                <a:cs typeface="Source Sans Pro"/>
                <a:sym typeface="Source Sans Pro"/>
              </a:rPr>
              <a:t>multidisciplinary</a:t>
            </a:r>
            <a:r>
              <a:rPr lang="en" sz="1400">
                <a:solidFill>
                  <a:srgbClr val="000000"/>
                </a:solidFill>
                <a:latin typeface="Source Sans Pro"/>
                <a:ea typeface="Source Sans Pro"/>
                <a:cs typeface="Source Sans Pro"/>
                <a:sym typeface="Source Sans Pro"/>
              </a:rPr>
              <a:t> creative community </a:t>
            </a:r>
            <a:br>
              <a:rPr lang="en" sz="1400">
                <a:solidFill>
                  <a:srgbClr val="000000"/>
                </a:solidFill>
                <a:latin typeface="Source Sans Pro"/>
                <a:ea typeface="Source Sans Pro"/>
                <a:cs typeface="Source Sans Pro"/>
                <a:sym typeface="Source Sans Pro"/>
              </a:rPr>
            </a:br>
            <a:r>
              <a:rPr lang="en" sz="1400">
                <a:solidFill>
                  <a:srgbClr val="000000"/>
                </a:solidFill>
                <a:latin typeface="Source Sans Pro"/>
                <a:ea typeface="Source Sans Pro"/>
                <a:cs typeface="Source Sans Pro"/>
                <a:sym typeface="Source Sans Pro"/>
              </a:rPr>
              <a:t>- I want to push the definitions of illustration and code</a:t>
            </a:r>
            <a:br>
              <a:rPr lang="en" sz="1400">
                <a:solidFill>
                  <a:srgbClr val="000000"/>
                </a:solidFill>
                <a:latin typeface="Source Sans Pro"/>
                <a:ea typeface="Source Sans Pro"/>
                <a:cs typeface="Source Sans Pro"/>
                <a:sym typeface="Source Sans Pro"/>
              </a:rPr>
            </a:br>
            <a:r>
              <a:rPr lang="en" sz="1400">
                <a:solidFill>
                  <a:srgbClr val="000000"/>
                </a:solidFill>
                <a:latin typeface="Source Sans Pro"/>
                <a:ea typeface="Source Sans Pro"/>
                <a:cs typeface="Source Sans Pro"/>
                <a:sym typeface="Source Sans Pro"/>
              </a:rPr>
              <a:t>- I want to help demystify some topics by offering an accessible entry point into learning about them</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1600"/>
              </a:spcAft>
              <a:buNone/>
            </a:pPr>
            <a:r>
              <a:t/>
            </a:r>
            <a:endParaRPr sz="1400">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585600" y="1428509"/>
            <a:ext cx="4593600" cy="7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Neucha"/>
                <a:ea typeface="Neucha"/>
                <a:cs typeface="Neucha"/>
                <a:sym typeface="Neucha"/>
              </a:rPr>
              <a:t>Wait!</a:t>
            </a:r>
            <a:endParaRPr sz="4800">
              <a:latin typeface="Neucha"/>
              <a:ea typeface="Neucha"/>
              <a:cs typeface="Neucha"/>
              <a:sym typeface="Neucha"/>
            </a:endParaRPr>
          </a:p>
        </p:txBody>
      </p:sp>
      <p:pic>
        <p:nvPicPr>
          <p:cNvPr id="79" name="Google Shape;79;p15"/>
          <p:cNvPicPr preferRelativeResize="0"/>
          <p:nvPr/>
        </p:nvPicPr>
        <p:blipFill rotWithShape="1">
          <a:blip r:embed="rId3">
            <a:alphaModFix/>
          </a:blip>
          <a:srcRect b="1634" l="7965" r="9662" t="1634"/>
          <a:stretch/>
        </p:blipFill>
        <p:spPr>
          <a:xfrm>
            <a:off x="5672725" y="1108400"/>
            <a:ext cx="1951550" cy="2291525"/>
          </a:xfrm>
          <a:prstGeom prst="rect">
            <a:avLst/>
          </a:prstGeom>
          <a:noFill/>
          <a:ln>
            <a:noFill/>
          </a:ln>
        </p:spPr>
      </p:pic>
      <p:sp>
        <p:nvSpPr>
          <p:cNvPr id="80" name="Google Shape;80;p15"/>
          <p:cNvSpPr txBox="1"/>
          <p:nvPr>
            <p:ph type="title"/>
          </p:nvPr>
        </p:nvSpPr>
        <p:spPr>
          <a:xfrm>
            <a:off x="586225" y="2288313"/>
            <a:ext cx="3515400" cy="10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Neucha"/>
                <a:ea typeface="Neucha"/>
                <a:cs typeface="Neucha"/>
                <a:sym typeface="Neucha"/>
              </a:rPr>
              <a:t>There is an animated version of this </a:t>
            </a:r>
            <a:r>
              <a:rPr lang="en" sz="2000">
                <a:latin typeface="Neucha"/>
                <a:ea typeface="Neucha"/>
                <a:cs typeface="Neucha"/>
                <a:sym typeface="Neucha"/>
              </a:rPr>
              <a:t>proposal. That is a better representation of my skills</a:t>
            </a:r>
            <a:endParaRPr sz="2000">
              <a:latin typeface="Neucha"/>
              <a:ea typeface="Neucha"/>
              <a:cs typeface="Neucha"/>
              <a:sym typeface="Neucha"/>
            </a:endParaRPr>
          </a:p>
        </p:txBody>
      </p:sp>
      <p:sp>
        <p:nvSpPr>
          <p:cNvPr id="81" name="Google Shape;81;p15"/>
          <p:cNvSpPr txBox="1"/>
          <p:nvPr>
            <p:ph type="title"/>
          </p:nvPr>
        </p:nvSpPr>
        <p:spPr>
          <a:xfrm>
            <a:off x="586225" y="3478125"/>
            <a:ext cx="3515400" cy="10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u="sng">
                <a:latin typeface="Neucha"/>
                <a:ea typeface="Neucha"/>
                <a:cs typeface="Neucha"/>
                <a:sym typeface="Neucha"/>
              </a:rPr>
              <a:t>juweek.github.io/monte-carlo</a:t>
            </a:r>
            <a:endParaRPr sz="2000" u="sng">
              <a:latin typeface="Neucha"/>
              <a:ea typeface="Neucha"/>
              <a:cs typeface="Neucha"/>
              <a:sym typeface="Neuch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5" name="Shape 85"/>
        <p:cNvGrpSpPr/>
        <p:nvPr/>
      </p:nvGrpSpPr>
      <p:grpSpPr>
        <a:xfrm>
          <a:off x="0" y="0"/>
          <a:ext cx="0" cy="0"/>
          <a:chOff x="0" y="0"/>
          <a:chExt cx="0" cy="0"/>
        </a:xfrm>
      </p:grpSpPr>
      <p:sp>
        <p:nvSpPr>
          <p:cNvPr id="86" name="Google Shape;86;p16"/>
          <p:cNvSpPr/>
          <p:nvPr/>
        </p:nvSpPr>
        <p:spPr>
          <a:xfrm>
            <a:off x="2339038" y="364325"/>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txBox="1"/>
          <p:nvPr>
            <p:ph type="title"/>
          </p:nvPr>
        </p:nvSpPr>
        <p:spPr>
          <a:xfrm>
            <a:off x="2280602" y="317825"/>
            <a:ext cx="2150400" cy="10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100">
                <a:latin typeface="Neucha"/>
                <a:ea typeface="Neucha"/>
                <a:cs typeface="Neucha"/>
                <a:sym typeface="Neucha"/>
              </a:rPr>
              <a:t>Today, we take a look at our hero, Juweek, and his Adobe application. </a:t>
            </a:r>
            <a:endParaRPr i="1" sz="1100">
              <a:latin typeface="Neucha"/>
              <a:ea typeface="Neucha"/>
              <a:cs typeface="Neucha"/>
              <a:sym typeface="Neucha"/>
            </a:endParaRPr>
          </a:p>
          <a:p>
            <a:pPr indent="0" lvl="0" marL="0" rtl="0" algn="l">
              <a:spcBef>
                <a:spcPts val="0"/>
              </a:spcBef>
              <a:spcAft>
                <a:spcPts val="0"/>
              </a:spcAft>
              <a:buNone/>
            </a:pPr>
            <a:r>
              <a:t/>
            </a:r>
            <a:endParaRPr i="1" sz="1100">
              <a:latin typeface="Neucha"/>
              <a:ea typeface="Neucha"/>
              <a:cs typeface="Neucha"/>
              <a:sym typeface="Neucha"/>
            </a:endParaRPr>
          </a:p>
          <a:p>
            <a:pPr indent="0" lvl="0" marL="0" rtl="0" algn="l">
              <a:spcBef>
                <a:spcPts val="0"/>
              </a:spcBef>
              <a:spcAft>
                <a:spcPts val="0"/>
              </a:spcAft>
              <a:buNone/>
            </a:pPr>
            <a:r>
              <a:rPr i="1" lang="en" sz="1100">
                <a:latin typeface="Neucha"/>
                <a:ea typeface="Neucha"/>
                <a:cs typeface="Neucha"/>
                <a:sym typeface="Neucha"/>
              </a:rPr>
              <a:t>Will he get it? The chances aren’t likely, but I guess we’ll have to wait and see.</a:t>
            </a:r>
            <a:endParaRPr i="1" sz="1100">
              <a:latin typeface="Neucha"/>
              <a:ea typeface="Neucha"/>
              <a:cs typeface="Neucha"/>
              <a:sym typeface="Neucha"/>
            </a:endParaRPr>
          </a:p>
          <a:p>
            <a:pPr indent="0" lvl="0" marL="0" rtl="0" algn="ctr">
              <a:spcBef>
                <a:spcPts val="0"/>
              </a:spcBef>
              <a:spcAft>
                <a:spcPts val="0"/>
              </a:spcAft>
              <a:buNone/>
            </a:pPr>
            <a:r>
              <a:t/>
            </a:r>
            <a:endParaRPr sz="1100">
              <a:latin typeface="Neucha"/>
              <a:ea typeface="Neucha"/>
              <a:cs typeface="Neucha"/>
              <a:sym typeface="Neucha"/>
            </a:endParaRPr>
          </a:p>
        </p:txBody>
      </p:sp>
      <p:sp>
        <p:nvSpPr>
          <p:cNvPr id="88" name="Google Shape;88;p16"/>
          <p:cNvSpPr/>
          <p:nvPr/>
        </p:nvSpPr>
        <p:spPr>
          <a:xfrm>
            <a:off x="207550" y="359900"/>
            <a:ext cx="20133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txBox="1"/>
          <p:nvPr>
            <p:ph type="title"/>
          </p:nvPr>
        </p:nvSpPr>
        <p:spPr>
          <a:xfrm>
            <a:off x="330550" y="557950"/>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The Introduction</a:t>
            </a:r>
            <a:endParaRPr sz="2700">
              <a:latin typeface="Neucha"/>
              <a:ea typeface="Neucha"/>
              <a:cs typeface="Neucha"/>
              <a:sym typeface="Neucha"/>
            </a:endParaRPr>
          </a:p>
        </p:txBody>
      </p:sp>
      <p:sp>
        <p:nvSpPr>
          <p:cNvPr id="90" name="Google Shape;90;p16"/>
          <p:cNvSpPr/>
          <p:nvPr/>
        </p:nvSpPr>
        <p:spPr>
          <a:xfrm>
            <a:off x="4593875" y="361125"/>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a:off x="6845574" y="352800"/>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207550" y="1858888"/>
            <a:ext cx="20133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txBox="1"/>
          <p:nvPr>
            <p:ph type="title"/>
          </p:nvPr>
        </p:nvSpPr>
        <p:spPr>
          <a:xfrm>
            <a:off x="330550" y="2056938"/>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The Personality</a:t>
            </a:r>
            <a:endParaRPr sz="2700">
              <a:latin typeface="Neucha"/>
              <a:ea typeface="Neucha"/>
              <a:cs typeface="Neucha"/>
              <a:sym typeface="Neucha"/>
            </a:endParaRPr>
          </a:p>
        </p:txBody>
      </p:sp>
      <p:sp>
        <p:nvSpPr>
          <p:cNvPr id="94" name="Google Shape;94;p16"/>
          <p:cNvSpPr/>
          <p:nvPr/>
        </p:nvSpPr>
        <p:spPr>
          <a:xfrm>
            <a:off x="199187" y="3386726"/>
            <a:ext cx="20133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txBox="1"/>
          <p:nvPr>
            <p:ph type="title"/>
          </p:nvPr>
        </p:nvSpPr>
        <p:spPr>
          <a:xfrm>
            <a:off x="322175" y="3813375"/>
            <a:ext cx="1767300" cy="5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The Art</a:t>
            </a:r>
            <a:endParaRPr sz="2700">
              <a:latin typeface="Neucha"/>
              <a:ea typeface="Neucha"/>
              <a:cs typeface="Neucha"/>
              <a:sym typeface="Neucha"/>
            </a:endParaRPr>
          </a:p>
        </p:txBody>
      </p:sp>
      <p:sp>
        <p:nvSpPr>
          <p:cNvPr id="96" name="Google Shape;96;p16"/>
          <p:cNvSpPr txBox="1"/>
          <p:nvPr>
            <p:ph type="title"/>
          </p:nvPr>
        </p:nvSpPr>
        <p:spPr>
          <a:xfrm>
            <a:off x="4652324" y="514438"/>
            <a:ext cx="13845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....uh, thanks... </a:t>
            </a:r>
            <a:endParaRPr sz="12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a:p>
            <a:pPr indent="0" lvl="0" marL="0" rtl="0" algn="l">
              <a:spcBef>
                <a:spcPts val="0"/>
              </a:spcBef>
              <a:spcAft>
                <a:spcPts val="0"/>
              </a:spcAft>
              <a:buNone/>
            </a:pPr>
            <a:r>
              <a:rPr lang="en" sz="1200">
                <a:latin typeface="Neucha"/>
                <a:ea typeface="Neucha"/>
                <a:cs typeface="Neucha"/>
                <a:sym typeface="Neucha"/>
              </a:rPr>
              <a:t>Hi, I’m Juweek. I’m the hero.</a:t>
            </a:r>
            <a:endParaRPr sz="1200">
              <a:latin typeface="Neucha"/>
              <a:ea typeface="Neucha"/>
              <a:cs typeface="Neucha"/>
              <a:sym typeface="Neucha"/>
            </a:endParaRPr>
          </a:p>
        </p:txBody>
      </p:sp>
      <p:pic>
        <p:nvPicPr>
          <p:cNvPr id="97" name="Google Shape;97;p16"/>
          <p:cNvPicPr preferRelativeResize="0"/>
          <p:nvPr/>
        </p:nvPicPr>
        <p:blipFill rotWithShape="1">
          <a:blip r:embed="rId3">
            <a:alphaModFix/>
          </a:blip>
          <a:srcRect b="6896" l="2346" r="69244" t="43203"/>
          <a:stretch/>
        </p:blipFill>
        <p:spPr>
          <a:xfrm>
            <a:off x="5854262" y="625687"/>
            <a:ext cx="856836" cy="1076101"/>
          </a:xfrm>
          <a:prstGeom prst="rect">
            <a:avLst/>
          </a:prstGeom>
          <a:noFill/>
          <a:ln>
            <a:noFill/>
          </a:ln>
        </p:spPr>
      </p:pic>
      <p:pic>
        <p:nvPicPr>
          <p:cNvPr id="98" name="Google Shape;98;p16"/>
          <p:cNvPicPr preferRelativeResize="0"/>
          <p:nvPr/>
        </p:nvPicPr>
        <p:blipFill rotWithShape="1">
          <a:blip r:embed="rId3">
            <a:alphaModFix/>
          </a:blip>
          <a:srcRect b="12177" l="2346" r="69243" t="43199"/>
          <a:stretch/>
        </p:blipFill>
        <p:spPr>
          <a:xfrm>
            <a:off x="6837125" y="683800"/>
            <a:ext cx="856848" cy="962301"/>
          </a:xfrm>
          <a:prstGeom prst="rect">
            <a:avLst/>
          </a:prstGeom>
          <a:noFill/>
          <a:ln>
            <a:noFill/>
          </a:ln>
        </p:spPr>
      </p:pic>
      <p:sp>
        <p:nvSpPr>
          <p:cNvPr id="99" name="Google Shape;99;p16"/>
          <p:cNvSpPr/>
          <p:nvPr/>
        </p:nvSpPr>
        <p:spPr>
          <a:xfrm>
            <a:off x="2342177" y="1870574"/>
            <a:ext cx="2150400" cy="1293300"/>
          </a:xfrm>
          <a:prstGeom prst="rect">
            <a:avLst/>
          </a:prstGeom>
          <a:solidFill>
            <a:srgbClr val="E0E6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4597014" y="1867374"/>
            <a:ext cx="2150400" cy="1293300"/>
          </a:xfrm>
          <a:prstGeom prst="rect">
            <a:avLst/>
          </a:prstGeom>
          <a:solidFill>
            <a:srgbClr val="E0E6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6848713" y="1859049"/>
            <a:ext cx="2150400" cy="1293300"/>
          </a:xfrm>
          <a:prstGeom prst="rect">
            <a:avLst/>
          </a:prstGeom>
          <a:solidFill>
            <a:srgbClr val="E0E6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txBox="1"/>
          <p:nvPr>
            <p:ph type="title"/>
          </p:nvPr>
        </p:nvSpPr>
        <p:spPr>
          <a:xfrm>
            <a:off x="4537700" y="1787075"/>
            <a:ext cx="15633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Most of all, though, I’m a huge comic book nerd. I have been since I was a kid.</a:t>
            </a:r>
            <a:endParaRPr sz="1100">
              <a:latin typeface="Neucha"/>
              <a:ea typeface="Neucha"/>
              <a:cs typeface="Neucha"/>
              <a:sym typeface="Neucha"/>
            </a:endParaRPr>
          </a:p>
        </p:txBody>
      </p:sp>
      <p:sp>
        <p:nvSpPr>
          <p:cNvPr id="103" name="Google Shape;103;p16"/>
          <p:cNvSpPr/>
          <p:nvPr/>
        </p:nvSpPr>
        <p:spPr>
          <a:xfrm>
            <a:off x="2353651" y="3388999"/>
            <a:ext cx="2150400" cy="1293300"/>
          </a:xfrm>
          <a:prstGeom prst="rect">
            <a:avLst/>
          </a:prstGeom>
          <a:solidFill>
            <a:srgbClr val="FFEF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txBox="1"/>
          <p:nvPr>
            <p:ph type="title"/>
          </p:nvPr>
        </p:nvSpPr>
        <p:spPr>
          <a:xfrm>
            <a:off x="2295200" y="3342500"/>
            <a:ext cx="14688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Professionally,  I’m a “creative coder”. It’s hard to explain, but basically I make websites, and they tend to veer on the more artistic side.</a:t>
            </a:r>
            <a:endParaRPr i="1" sz="1100">
              <a:latin typeface="Neucha"/>
              <a:ea typeface="Neucha"/>
              <a:cs typeface="Neucha"/>
              <a:sym typeface="Neucha"/>
            </a:endParaRPr>
          </a:p>
        </p:txBody>
      </p:sp>
      <p:sp>
        <p:nvSpPr>
          <p:cNvPr id="105" name="Google Shape;105;p16"/>
          <p:cNvSpPr/>
          <p:nvPr/>
        </p:nvSpPr>
        <p:spPr>
          <a:xfrm>
            <a:off x="4608488" y="3385799"/>
            <a:ext cx="2150400" cy="1293300"/>
          </a:xfrm>
          <a:prstGeom prst="rect">
            <a:avLst/>
          </a:prstGeom>
          <a:solidFill>
            <a:srgbClr val="FFEF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6860187" y="3377474"/>
            <a:ext cx="2150400" cy="1293300"/>
          </a:xfrm>
          <a:prstGeom prst="rect">
            <a:avLst/>
          </a:prstGeom>
          <a:solidFill>
            <a:srgbClr val="FFEF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txBox="1"/>
          <p:nvPr>
            <p:ph type="title"/>
          </p:nvPr>
        </p:nvSpPr>
        <p:spPr>
          <a:xfrm>
            <a:off x="4552850" y="3297425"/>
            <a:ext cx="16998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Most companies don’t have a need for “creative coders”. However, there was one place I found that encouraged my mixing of different skills.:</a:t>
            </a:r>
            <a:endParaRPr sz="1100">
              <a:latin typeface="Neucha"/>
              <a:ea typeface="Neucha"/>
              <a:cs typeface="Neucha"/>
              <a:sym typeface="Neucha"/>
            </a:endParaRPr>
          </a:p>
          <a:p>
            <a:pPr indent="0" lvl="0" marL="0" rtl="0" algn="l">
              <a:spcBef>
                <a:spcPts val="0"/>
              </a:spcBef>
              <a:spcAft>
                <a:spcPts val="0"/>
              </a:spcAft>
              <a:buClr>
                <a:schemeClr val="dk1"/>
              </a:buClr>
              <a:buSzPts val="1100"/>
              <a:buFont typeface="Arial"/>
              <a:buNone/>
            </a:pPr>
            <a:r>
              <a:t/>
            </a:r>
            <a:endParaRPr sz="1100">
              <a:latin typeface="Neucha"/>
              <a:ea typeface="Neucha"/>
              <a:cs typeface="Neucha"/>
              <a:sym typeface="Neucha"/>
            </a:endParaRPr>
          </a:p>
        </p:txBody>
      </p:sp>
      <p:sp>
        <p:nvSpPr>
          <p:cNvPr id="108" name="Google Shape;108;p16"/>
          <p:cNvSpPr txBox="1"/>
          <p:nvPr>
            <p:ph type="title"/>
          </p:nvPr>
        </p:nvSpPr>
        <p:spPr>
          <a:xfrm>
            <a:off x="6838001" y="3336076"/>
            <a:ext cx="1301700" cy="3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Neucha"/>
                <a:ea typeface="Neucha"/>
                <a:cs typeface="Neucha"/>
                <a:sym typeface="Neucha"/>
              </a:rPr>
              <a:t>JOURNALISM!</a:t>
            </a:r>
            <a:endParaRPr sz="1500">
              <a:latin typeface="Neucha"/>
              <a:ea typeface="Neucha"/>
              <a:cs typeface="Neucha"/>
              <a:sym typeface="Neucha"/>
            </a:endParaRPr>
          </a:p>
        </p:txBody>
      </p:sp>
      <p:sp>
        <p:nvSpPr>
          <p:cNvPr id="109" name="Google Shape;109;p16"/>
          <p:cNvSpPr txBox="1"/>
          <p:nvPr>
            <p:ph type="title"/>
          </p:nvPr>
        </p:nvSpPr>
        <p:spPr>
          <a:xfrm>
            <a:off x="6823149" y="1816050"/>
            <a:ext cx="13017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Naturally, it was only a matter of time before I started drawing.</a:t>
            </a:r>
            <a:endParaRPr sz="1100">
              <a:latin typeface="Neucha"/>
              <a:ea typeface="Neucha"/>
              <a:cs typeface="Neucha"/>
              <a:sym typeface="Neucha"/>
            </a:endParaRPr>
          </a:p>
        </p:txBody>
      </p:sp>
      <p:pic>
        <p:nvPicPr>
          <p:cNvPr id="110" name="Google Shape;110;p16"/>
          <p:cNvPicPr preferRelativeResize="0"/>
          <p:nvPr/>
        </p:nvPicPr>
        <p:blipFill rotWithShape="1">
          <a:blip r:embed="rId4">
            <a:alphaModFix/>
          </a:blip>
          <a:srcRect b="10490" l="0" r="0" t="0"/>
          <a:stretch/>
        </p:blipFill>
        <p:spPr>
          <a:xfrm>
            <a:off x="7135075" y="3622775"/>
            <a:ext cx="2013300" cy="1076100"/>
          </a:xfrm>
          <a:prstGeom prst="rect">
            <a:avLst/>
          </a:prstGeom>
          <a:noFill/>
          <a:ln>
            <a:noFill/>
          </a:ln>
        </p:spPr>
      </p:pic>
      <p:pic>
        <p:nvPicPr>
          <p:cNvPr id="111" name="Google Shape;111;p16"/>
          <p:cNvPicPr preferRelativeResize="0"/>
          <p:nvPr/>
        </p:nvPicPr>
        <p:blipFill rotWithShape="1">
          <a:blip r:embed="rId5">
            <a:alphaModFix/>
          </a:blip>
          <a:srcRect b="17620" l="0" r="65065" t="0"/>
          <a:stretch/>
        </p:blipFill>
        <p:spPr>
          <a:xfrm>
            <a:off x="6101003" y="3602275"/>
            <a:ext cx="643276" cy="1084575"/>
          </a:xfrm>
          <a:prstGeom prst="rect">
            <a:avLst/>
          </a:prstGeom>
          <a:noFill/>
          <a:ln>
            <a:noFill/>
          </a:ln>
        </p:spPr>
      </p:pic>
      <p:pic>
        <p:nvPicPr>
          <p:cNvPr id="112" name="Google Shape;112;p16"/>
          <p:cNvPicPr preferRelativeResize="0"/>
          <p:nvPr/>
        </p:nvPicPr>
        <p:blipFill>
          <a:blip r:embed="rId6">
            <a:alphaModFix/>
          </a:blip>
          <a:stretch>
            <a:fillRect/>
          </a:stretch>
        </p:blipFill>
        <p:spPr>
          <a:xfrm>
            <a:off x="7338775" y="413675"/>
            <a:ext cx="1468801" cy="1117543"/>
          </a:xfrm>
          <a:prstGeom prst="rect">
            <a:avLst/>
          </a:prstGeom>
          <a:noFill/>
          <a:ln>
            <a:noFill/>
          </a:ln>
        </p:spPr>
      </p:pic>
      <p:sp>
        <p:nvSpPr>
          <p:cNvPr id="113" name="Google Shape;113;p16"/>
          <p:cNvSpPr txBox="1"/>
          <p:nvPr>
            <p:ph type="title"/>
          </p:nvPr>
        </p:nvSpPr>
        <p:spPr>
          <a:xfrm>
            <a:off x="7576220" y="461721"/>
            <a:ext cx="11310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That narrator is kind of a jerk. </a:t>
            </a:r>
            <a:endParaRPr sz="1100">
              <a:latin typeface="Neucha"/>
              <a:ea typeface="Neucha"/>
              <a:cs typeface="Neucha"/>
              <a:sym typeface="Neucha"/>
            </a:endParaRPr>
          </a:p>
        </p:txBody>
      </p:sp>
      <p:sp>
        <p:nvSpPr>
          <p:cNvPr id="114" name="Google Shape;114;p16"/>
          <p:cNvSpPr txBox="1"/>
          <p:nvPr>
            <p:ph type="title"/>
          </p:nvPr>
        </p:nvSpPr>
        <p:spPr>
          <a:xfrm>
            <a:off x="2315255" y="1812439"/>
            <a:ext cx="13845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latin typeface="Neucha"/>
                <a:ea typeface="Neucha"/>
                <a:cs typeface="Neucha"/>
                <a:sym typeface="Neucha"/>
              </a:rPr>
              <a:t>I’m 26, and I live in Brooklyn, NY. I’m the son of two Haitian immigrants, and a fan of basketball.</a:t>
            </a:r>
            <a:endParaRPr sz="1100">
              <a:latin typeface="Neucha"/>
              <a:ea typeface="Neucha"/>
              <a:cs typeface="Neucha"/>
              <a:sym typeface="Neucha"/>
            </a:endParaRPr>
          </a:p>
        </p:txBody>
      </p:sp>
      <p:pic>
        <p:nvPicPr>
          <p:cNvPr id="115" name="Google Shape;115;p16"/>
          <p:cNvPicPr preferRelativeResize="0"/>
          <p:nvPr/>
        </p:nvPicPr>
        <p:blipFill rotWithShape="1">
          <a:blip r:embed="rId7">
            <a:alphaModFix/>
          </a:blip>
          <a:srcRect b="25658" l="37792" r="33939" t="5975"/>
          <a:stretch/>
        </p:blipFill>
        <p:spPr>
          <a:xfrm>
            <a:off x="3638875" y="1853400"/>
            <a:ext cx="740401" cy="1293300"/>
          </a:xfrm>
          <a:prstGeom prst="rect">
            <a:avLst/>
          </a:prstGeom>
          <a:noFill/>
          <a:ln>
            <a:noFill/>
          </a:ln>
        </p:spPr>
      </p:pic>
      <p:pic>
        <p:nvPicPr>
          <p:cNvPr id="116" name="Google Shape;116;p16"/>
          <p:cNvPicPr preferRelativeResize="0"/>
          <p:nvPr/>
        </p:nvPicPr>
        <p:blipFill rotWithShape="1">
          <a:blip r:embed="rId8">
            <a:alphaModFix/>
          </a:blip>
          <a:srcRect b="9869" l="0" r="6428" t="0"/>
          <a:stretch/>
        </p:blipFill>
        <p:spPr>
          <a:xfrm>
            <a:off x="5616425" y="2245486"/>
            <a:ext cx="1131000" cy="898639"/>
          </a:xfrm>
          <a:prstGeom prst="rect">
            <a:avLst/>
          </a:prstGeom>
          <a:noFill/>
          <a:ln>
            <a:noFill/>
          </a:ln>
        </p:spPr>
      </p:pic>
      <p:pic>
        <p:nvPicPr>
          <p:cNvPr id="117" name="Google Shape;117;p16"/>
          <p:cNvPicPr preferRelativeResize="0"/>
          <p:nvPr/>
        </p:nvPicPr>
        <p:blipFill rotWithShape="1">
          <a:blip r:embed="rId9">
            <a:alphaModFix/>
          </a:blip>
          <a:srcRect b="31295" l="31386" r="32690" t="24688"/>
          <a:stretch/>
        </p:blipFill>
        <p:spPr>
          <a:xfrm>
            <a:off x="7767210" y="2065283"/>
            <a:ext cx="1301699" cy="1151950"/>
          </a:xfrm>
          <a:prstGeom prst="rect">
            <a:avLst/>
          </a:prstGeom>
          <a:noFill/>
          <a:ln>
            <a:noFill/>
          </a:ln>
        </p:spPr>
      </p:pic>
      <p:pic>
        <p:nvPicPr>
          <p:cNvPr id="118" name="Google Shape;118;p16"/>
          <p:cNvPicPr preferRelativeResize="0"/>
          <p:nvPr/>
        </p:nvPicPr>
        <p:blipFill rotWithShape="1">
          <a:blip r:embed="rId10">
            <a:alphaModFix/>
          </a:blip>
          <a:srcRect b="21172" l="12383" r="8888" t="0"/>
          <a:stretch/>
        </p:blipFill>
        <p:spPr>
          <a:xfrm>
            <a:off x="3753199" y="3926750"/>
            <a:ext cx="740400" cy="745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0EC"/>
        </a:solidFill>
      </p:bgPr>
    </p:bg>
    <p:spTree>
      <p:nvGrpSpPr>
        <p:cNvPr id="122" name="Shape 122"/>
        <p:cNvGrpSpPr/>
        <p:nvPr/>
      </p:nvGrpSpPr>
      <p:grpSpPr>
        <a:xfrm>
          <a:off x="0" y="0"/>
          <a:ext cx="0" cy="0"/>
          <a:chOff x="0" y="0"/>
          <a:chExt cx="0" cy="0"/>
        </a:xfrm>
      </p:grpSpPr>
      <p:pic>
        <p:nvPicPr>
          <p:cNvPr id="123" name="Google Shape;123;p17"/>
          <p:cNvPicPr preferRelativeResize="0"/>
          <p:nvPr/>
        </p:nvPicPr>
        <p:blipFill rotWithShape="1">
          <a:blip r:embed="rId3">
            <a:alphaModFix/>
          </a:blip>
          <a:srcRect b="8809" l="21052" r="20337" t="0"/>
          <a:stretch/>
        </p:blipFill>
        <p:spPr>
          <a:xfrm>
            <a:off x="5417725" y="1293300"/>
            <a:ext cx="2790974" cy="3383474"/>
          </a:xfrm>
          <a:prstGeom prst="rect">
            <a:avLst/>
          </a:prstGeom>
          <a:noFill/>
          <a:ln cap="flat" cmpd="sng" w="19050">
            <a:solidFill>
              <a:schemeClr val="dk2"/>
            </a:solidFill>
            <a:prstDash val="solid"/>
            <a:round/>
            <a:headEnd len="sm" w="sm" type="none"/>
            <a:tailEnd len="sm" w="sm" type="none"/>
          </a:ln>
        </p:spPr>
      </p:pic>
      <p:sp>
        <p:nvSpPr>
          <p:cNvPr id="124" name="Google Shape;124;p17"/>
          <p:cNvSpPr/>
          <p:nvPr/>
        </p:nvSpPr>
        <p:spPr>
          <a:xfrm>
            <a:off x="-1" y="1"/>
            <a:ext cx="26460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txBox="1"/>
          <p:nvPr>
            <p:ph type="title"/>
          </p:nvPr>
        </p:nvSpPr>
        <p:spPr>
          <a:xfrm>
            <a:off x="366025" y="198050"/>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The Artist statement</a:t>
            </a:r>
            <a:endParaRPr sz="2700">
              <a:latin typeface="Neucha"/>
              <a:ea typeface="Neucha"/>
              <a:cs typeface="Neucha"/>
              <a:sym typeface="Neucha"/>
            </a:endParaRPr>
          </a:p>
        </p:txBody>
      </p:sp>
      <p:sp>
        <p:nvSpPr>
          <p:cNvPr id="126" name="Google Shape;126;p17"/>
          <p:cNvSpPr txBox="1"/>
          <p:nvPr>
            <p:ph type="title"/>
          </p:nvPr>
        </p:nvSpPr>
        <p:spPr>
          <a:xfrm>
            <a:off x="642425" y="1747575"/>
            <a:ext cx="3820200" cy="2631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Neucha"/>
                <a:ea typeface="Neucha"/>
                <a:cs typeface="Neucha"/>
                <a:sym typeface="Neucha"/>
              </a:rPr>
              <a:t>Juweek is a </a:t>
            </a:r>
            <a:r>
              <a:rPr lang="en" sz="1300">
                <a:latin typeface="Neucha"/>
                <a:ea typeface="Neucha"/>
                <a:cs typeface="Neucha"/>
                <a:sym typeface="Neucha"/>
              </a:rPr>
              <a:t>journalist </a:t>
            </a:r>
            <a:r>
              <a:rPr lang="en" sz="1300">
                <a:latin typeface="Neucha"/>
                <a:ea typeface="Neucha"/>
                <a:cs typeface="Neucha"/>
                <a:sym typeface="Neucha"/>
              </a:rPr>
              <a:t>who </a:t>
            </a:r>
            <a:r>
              <a:rPr lang="en" sz="1300" u="sng">
                <a:latin typeface="Neucha"/>
                <a:ea typeface="Neucha"/>
                <a:cs typeface="Neucha"/>
                <a:sym typeface="Neucha"/>
              </a:rPr>
              <a:t>combines</a:t>
            </a:r>
            <a:r>
              <a:rPr lang="en" sz="1300" u="sng">
                <a:latin typeface="Neucha"/>
                <a:ea typeface="Neucha"/>
                <a:cs typeface="Neucha"/>
                <a:sym typeface="Neucha"/>
              </a:rPr>
              <a:t> multiple creative disciplines to create visual and interactive stories</a:t>
            </a:r>
            <a:r>
              <a:rPr lang="en" sz="1300" u="sng">
                <a:latin typeface="Neucha"/>
                <a:ea typeface="Neucha"/>
                <a:cs typeface="Neucha"/>
                <a:sym typeface="Neucha"/>
              </a:rPr>
              <a:t>. </a:t>
            </a:r>
            <a:endParaRPr sz="1300">
              <a:latin typeface="Neucha"/>
              <a:ea typeface="Neucha"/>
              <a:cs typeface="Neucha"/>
              <a:sym typeface="Neucha"/>
            </a:endParaRPr>
          </a:p>
          <a:p>
            <a:pPr indent="0" lvl="0" marL="0" rtl="0" algn="l">
              <a:lnSpc>
                <a:spcPct val="115000"/>
              </a:lnSpc>
              <a:spcBef>
                <a:spcPts val="1600"/>
              </a:spcBef>
              <a:spcAft>
                <a:spcPts val="0"/>
              </a:spcAft>
              <a:buNone/>
            </a:pPr>
            <a:r>
              <a:rPr lang="en" sz="1300">
                <a:solidFill>
                  <a:srgbClr val="000000"/>
                </a:solidFill>
                <a:latin typeface="Neucha"/>
                <a:ea typeface="Neucha"/>
                <a:cs typeface="Neucha"/>
                <a:sym typeface="Neucha"/>
              </a:rPr>
              <a:t>At the core of his essence, </a:t>
            </a:r>
            <a:r>
              <a:rPr lang="en" sz="1300" u="sng">
                <a:solidFill>
                  <a:srgbClr val="000000"/>
                </a:solidFill>
                <a:latin typeface="Neucha"/>
                <a:ea typeface="Neucha"/>
                <a:cs typeface="Neucha"/>
                <a:sym typeface="Neucha"/>
              </a:rPr>
              <a:t>Juweek is a swiss army knife</a:t>
            </a:r>
            <a:r>
              <a:rPr lang="en" sz="1300">
                <a:solidFill>
                  <a:srgbClr val="000000"/>
                </a:solidFill>
                <a:latin typeface="Neucha"/>
                <a:ea typeface="Neucha"/>
                <a:cs typeface="Neucha"/>
                <a:sym typeface="Neucha"/>
              </a:rPr>
              <a:t>, and he cares a lot about breaking convention when it comes to creative work.</a:t>
            </a:r>
            <a:endParaRPr sz="1300">
              <a:solidFill>
                <a:srgbClr val="000000"/>
              </a:solidFill>
              <a:latin typeface="Neucha"/>
              <a:ea typeface="Neucha"/>
              <a:cs typeface="Neucha"/>
              <a:sym typeface="Neucha"/>
            </a:endParaRPr>
          </a:p>
          <a:p>
            <a:pPr indent="0" lvl="0" marL="0" rtl="0" algn="l">
              <a:spcBef>
                <a:spcPts val="1600"/>
              </a:spcBef>
              <a:spcAft>
                <a:spcPts val="0"/>
              </a:spcAft>
              <a:buNone/>
            </a:pPr>
            <a:r>
              <a:t/>
            </a:r>
            <a:endParaRPr sz="1400">
              <a:solidFill>
                <a:srgbClr val="000000"/>
              </a:solidFill>
              <a:latin typeface="Neucha"/>
              <a:ea typeface="Neucha"/>
              <a:cs typeface="Neucha"/>
              <a:sym typeface="Neucha"/>
            </a:endParaRPr>
          </a:p>
          <a:p>
            <a:pPr indent="0" lvl="0" marL="0" rtl="0" algn="ctr">
              <a:spcBef>
                <a:spcPts val="0"/>
              </a:spcBef>
              <a:spcAft>
                <a:spcPts val="0"/>
              </a:spcAft>
              <a:buNone/>
            </a:pPr>
            <a:r>
              <a:t/>
            </a:r>
            <a:endParaRPr sz="1400">
              <a:solidFill>
                <a:srgbClr val="000000"/>
              </a:solidFill>
              <a:latin typeface="Neucha"/>
              <a:ea typeface="Neucha"/>
              <a:cs typeface="Neucha"/>
              <a:sym typeface="Neucha"/>
            </a:endParaRPr>
          </a:p>
          <a:p>
            <a:pPr indent="0" lvl="0" marL="0" rtl="0" algn="l">
              <a:spcBef>
                <a:spcPts val="0"/>
              </a:spcBef>
              <a:spcAft>
                <a:spcPts val="0"/>
              </a:spcAft>
              <a:buNone/>
            </a:pPr>
            <a:r>
              <a:t/>
            </a:r>
            <a:endParaRPr sz="1400">
              <a:latin typeface="Neucha"/>
              <a:ea typeface="Neucha"/>
              <a:cs typeface="Neucha"/>
              <a:sym typeface="Neucha"/>
            </a:endParaRPr>
          </a:p>
          <a:p>
            <a:pPr indent="0" lvl="0" marL="0" rtl="0" algn="ctr">
              <a:spcBef>
                <a:spcPts val="0"/>
              </a:spcBef>
              <a:spcAft>
                <a:spcPts val="0"/>
              </a:spcAft>
              <a:buNone/>
            </a:pPr>
            <a:r>
              <a:t/>
            </a:r>
            <a:endParaRPr sz="1400">
              <a:latin typeface="Neucha"/>
              <a:ea typeface="Neucha"/>
              <a:cs typeface="Neucha"/>
              <a:sym typeface="Neuch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0" name="Shape 130"/>
        <p:cNvGrpSpPr/>
        <p:nvPr/>
      </p:nvGrpSpPr>
      <p:grpSpPr>
        <a:xfrm>
          <a:off x="0" y="0"/>
          <a:ext cx="0" cy="0"/>
          <a:chOff x="0" y="0"/>
          <a:chExt cx="0" cy="0"/>
        </a:xfrm>
      </p:grpSpPr>
      <p:sp>
        <p:nvSpPr>
          <p:cNvPr id="131" name="Google Shape;131;p18"/>
          <p:cNvSpPr/>
          <p:nvPr/>
        </p:nvSpPr>
        <p:spPr>
          <a:xfrm>
            <a:off x="2324425" y="364325"/>
            <a:ext cx="2150400" cy="1293300"/>
          </a:xfrm>
          <a:prstGeom prst="rect">
            <a:avLst/>
          </a:prstGeom>
          <a:solidFill>
            <a:srgbClr val="F1F0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txBox="1"/>
          <p:nvPr>
            <p:ph type="title"/>
          </p:nvPr>
        </p:nvSpPr>
        <p:spPr>
          <a:xfrm>
            <a:off x="2266000" y="317825"/>
            <a:ext cx="13398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000000"/>
                </a:solidFill>
                <a:latin typeface="Neucha"/>
                <a:ea typeface="Neucha"/>
                <a:cs typeface="Neucha"/>
                <a:sym typeface="Neucha"/>
              </a:rPr>
              <a:t>My background starts with college, where I studied Computer science. Around that time, my head was always inside of a book.</a:t>
            </a:r>
            <a:endParaRPr sz="1100">
              <a:solidFill>
                <a:srgbClr val="000000"/>
              </a:solidFill>
              <a:latin typeface="Neucha"/>
              <a:ea typeface="Neucha"/>
              <a:cs typeface="Neucha"/>
              <a:sym typeface="Neucha"/>
            </a:endParaRPr>
          </a:p>
          <a:p>
            <a:pPr indent="0" lvl="0" marL="0" rtl="0" algn="ctr">
              <a:spcBef>
                <a:spcPts val="0"/>
              </a:spcBef>
              <a:spcAft>
                <a:spcPts val="0"/>
              </a:spcAft>
              <a:buNone/>
            </a:pPr>
            <a:r>
              <a:t/>
            </a:r>
            <a:endParaRPr sz="1100">
              <a:latin typeface="Neucha"/>
              <a:ea typeface="Neucha"/>
              <a:cs typeface="Neucha"/>
              <a:sym typeface="Neucha"/>
            </a:endParaRPr>
          </a:p>
        </p:txBody>
      </p:sp>
      <p:sp>
        <p:nvSpPr>
          <p:cNvPr id="133" name="Google Shape;133;p18"/>
          <p:cNvSpPr/>
          <p:nvPr/>
        </p:nvSpPr>
        <p:spPr>
          <a:xfrm>
            <a:off x="178325" y="359900"/>
            <a:ext cx="20133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txBox="1"/>
          <p:nvPr>
            <p:ph type="title"/>
          </p:nvPr>
        </p:nvSpPr>
        <p:spPr>
          <a:xfrm>
            <a:off x="131201" y="277226"/>
            <a:ext cx="2150400" cy="8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Neucha"/>
                <a:ea typeface="Neucha"/>
                <a:cs typeface="Neucha"/>
                <a:sym typeface="Neucha"/>
              </a:rPr>
              <a:t>Episode 1: </a:t>
            </a:r>
            <a:endParaRPr sz="2100">
              <a:latin typeface="Neucha"/>
              <a:ea typeface="Neucha"/>
              <a:cs typeface="Neucha"/>
              <a:sym typeface="Neucha"/>
            </a:endParaRPr>
          </a:p>
          <a:p>
            <a:pPr indent="0" lvl="0" marL="0" rtl="0" algn="l">
              <a:spcBef>
                <a:spcPts val="0"/>
              </a:spcBef>
              <a:spcAft>
                <a:spcPts val="0"/>
              </a:spcAft>
              <a:buNone/>
            </a:pPr>
            <a:r>
              <a:rPr i="1" lang="en" sz="2100">
                <a:latin typeface="Neucha"/>
                <a:ea typeface="Neucha"/>
                <a:cs typeface="Neucha"/>
                <a:sym typeface="Neucha"/>
              </a:rPr>
              <a:t>The College Years</a:t>
            </a:r>
            <a:endParaRPr i="1" sz="2100">
              <a:latin typeface="Neucha"/>
              <a:ea typeface="Neucha"/>
              <a:cs typeface="Neucha"/>
              <a:sym typeface="Neucha"/>
            </a:endParaRPr>
          </a:p>
        </p:txBody>
      </p:sp>
      <p:sp>
        <p:nvSpPr>
          <p:cNvPr id="135" name="Google Shape;135;p18"/>
          <p:cNvSpPr/>
          <p:nvPr/>
        </p:nvSpPr>
        <p:spPr>
          <a:xfrm>
            <a:off x="4593875" y="361125"/>
            <a:ext cx="2150400" cy="1293300"/>
          </a:xfrm>
          <a:prstGeom prst="rect">
            <a:avLst/>
          </a:prstGeom>
          <a:solidFill>
            <a:srgbClr val="F1F0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6860186" y="352800"/>
            <a:ext cx="2150400" cy="1293300"/>
          </a:xfrm>
          <a:prstGeom prst="rect">
            <a:avLst/>
          </a:prstGeom>
          <a:solidFill>
            <a:srgbClr val="F1F0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178325" y="1920476"/>
            <a:ext cx="20133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txBox="1"/>
          <p:nvPr>
            <p:ph type="title"/>
          </p:nvPr>
        </p:nvSpPr>
        <p:spPr>
          <a:xfrm>
            <a:off x="163713" y="1920476"/>
            <a:ext cx="1767300" cy="8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Neucha"/>
                <a:ea typeface="Neucha"/>
                <a:cs typeface="Neucha"/>
                <a:sym typeface="Neucha"/>
              </a:rPr>
              <a:t>Episode II: </a:t>
            </a:r>
            <a:endParaRPr sz="2100">
              <a:latin typeface="Neucha"/>
              <a:ea typeface="Neucha"/>
              <a:cs typeface="Neucha"/>
              <a:sym typeface="Neucha"/>
            </a:endParaRPr>
          </a:p>
          <a:p>
            <a:pPr indent="0" lvl="0" marL="0" rtl="0" algn="l">
              <a:spcBef>
                <a:spcPts val="0"/>
              </a:spcBef>
              <a:spcAft>
                <a:spcPts val="0"/>
              </a:spcAft>
              <a:buNone/>
            </a:pPr>
            <a:r>
              <a:rPr i="1" lang="en" sz="2100">
                <a:latin typeface="Neucha"/>
                <a:ea typeface="Neucha"/>
                <a:cs typeface="Neucha"/>
                <a:sym typeface="Neucha"/>
              </a:rPr>
              <a:t>Odd Jobs Era</a:t>
            </a:r>
            <a:endParaRPr i="1" sz="2100">
              <a:latin typeface="Neucha"/>
              <a:ea typeface="Neucha"/>
              <a:cs typeface="Neucha"/>
              <a:sym typeface="Neucha"/>
            </a:endParaRPr>
          </a:p>
        </p:txBody>
      </p:sp>
      <p:sp>
        <p:nvSpPr>
          <p:cNvPr id="139" name="Google Shape;139;p18"/>
          <p:cNvSpPr/>
          <p:nvPr/>
        </p:nvSpPr>
        <p:spPr>
          <a:xfrm>
            <a:off x="169962" y="3495289"/>
            <a:ext cx="20133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txBox="1"/>
          <p:nvPr>
            <p:ph type="title"/>
          </p:nvPr>
        </p:nvSpPr>
        <p:spPr>
          <a:xfrm>
            <a:off x="163725" y="3454002"/>
            <a:ext cx="1767300" cy="8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Neucha"/>
                <a:ea typeface="Neucha"/>
                <a:cs typeface="Neucha"/>
                <a:sym typeface="Neucha"/>
              </a:rPr>
              <a:t>Episode III: </a:t>
            </a:r>
            <a:endParaRPr sz="2100">
              <a:latin typeface="Neucha"/>
              <a:ea typeface="Neucha"/>
              <a:cs typeface="Neucha"/>
              <a:sym typeface="Neucha"/>
            </a:endParaRPr>
          </a:p>
          <a:p>
            <a:pPr indent="0" lvl="0" marL="0" rtl="0" algn="l">
              <a:spcBef>
                <a:spcPts val="0"/>
              </a:spcBef>
              <a:spcAft>
                <a:spcPts val="0"/>
              </a:spcAft>
              <a:buNone/>
            </a:pPr>
            <a:r>
              <a:rPr i="1" lang="en" sz="2100">
                <a:latin typeface="Neucha"/>
                <a:ea typeface="Neucha"/>
                <a:cs typeface="Neucha"/>
                <a:sym typeface="Neucha"/>
              </a:rPr>
              <a:t>The Guardian</a:t>
            </a:r>
            <a:endParaRPr i="1" sz="2100">
              <a:latin typeface="Neucha"/>
              <a:ea typeface="Neucha"/>
              <a:cs typeface="Neucha"/>
              <a:sym typeface="Neucha"/>
            </a:endParaRPr>
          </a:p>
        </p:txBody>
      </p:sp>
      <p:sp>
        <p:nvSpPr>
          <p:cNvPr id="141" name="Google Shape;141;p18"/>
          <p:cNvSpPr txBox="1"/>
          <p:nvPr>
            <p:ph type="title"/>
          </p:nvPr>
        </p:nvSpPr>
        <p:spPr>
          <a:xfrm>
            <a:off x="4535143" y="288125"/>
            <a:ext cx="13398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latin typeface="Neucha"/>
                <a:ea typeface="Neucha"/>
                <a:cs typeface="Neucha"/>
                <a:sym typeface="Neucha"/>
              </a:rPr>
              <a:t>I kept up the pattern, joining </a:t>
            </a:r>
            <a:r>
              <a:rPr lang="en" sz="1100">
                <a:latin typeface="Neucha"/>
                <a:ea typeface="Neucha"/>
                <a:cs typeface="Neucha"/>
                <a:sym typeface="Neucha"/>
              </a:rPr>
              <a:t>two research labs, and helped start a third one at my college (I got to work with NASA on that third one). </a:t>
            </a:r>
            <a:endParaRPr sz="1100">
              <a:latin typeface="Neucha"/>
              <a:ea typeface="Neucha"/>
              <a:cs typeface="Neucha"/>
              <a:sym typeface="Neucha"/>
            </a:endParaRPr>
          </a:p>
        </p:txBody>
      </p:sp>
      <p:sp>
        <p:nvSpPr>
          <p:cNvPr id="142" name="Google Shape;142;p18"/>
          <p:cNvSpPr txBox="1"/>
          <p:nvPr>
            <p:ph type="title"/>
          </p:nvPr>
        </p:nvSpPr>
        <p:spPr>
          <a:xfrm>
            <a:off x="6863303" y="362175"/>
            <a:ext cx="1436400" cy="11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I graduated college with a love of learning, and an obsession of everything STEM-related.</a:t>
            </a:r>
            <a:endParaRPr sz="1100">
              <a:latin typeface="Neucha"/>
              <a:ea typeface="Neucha"/>
              <a:cs typeface="Neucha"/>
              <a:sym typeface="Neucha"/>
            </a:endParaRPr>
          </a:p>
        </p:txBody>
      </p:sp>
      <p:sp>
        <p:nvSpPr>
          <p:cNvPr id="143" name="Google Shape;143;p18"/>
          <p:cNvSpPr/>
          <p:nvPr/>
        </p:nvSpPr>
        <p:spPr>
          <a:xfrm>
            <a:off x="2327564" y="1932162"/>
            <a:ext cx="2150400" cy="1293300"/>
          </a:xfrm>
          <a:prstGeom prst="rect">
            <a:avLst/>
          </a:prstGeom>
          <a:solidFill>
            <a:srgbClr val="F1F0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4597014" y="1928962"/>
            <a:ext cx="2150400" cy="1293300"/>
          </a:xfrm>
          <a:prstGeom prst="rect">
            <a:avLst/>
          </a:prstGeom>
          <a:solidFill>
            <a:srgbClr val="F1F0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6863325" y="1920637"/>
            <a:ext cx="2150400" cy="1293300"/>
          </a:xfrm>
          <a:prstGeom prst="rect">
            <a:avLst/>
          </a:prstGeom>
          <a:solidFill>
            <a:srgbClr val="F1F0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txBox="1"/>
          <p:nvPr>
            <p:ph type="title"/>
          </p:nvPr>
        </p:nvSpPr>
        <p:spPr>
          <a:xfrm>
            <a:off x="4869525" y="2135699"/>
            <a:ext cx="1662900" cy="8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latin typeface="Neucha"/>
                <a:ea typeface="Neucha"/>
                <a:cs typeface="Neucha"/>
                <a:sym typeface="Neucha"/>
              </a:rPr>
              <a:t>They sucked, actually. I was constantly put in boxes, and I never had opportunities to explore. </a:t>
            </a:r>
            <a:endParaRPr sz="1200">
              <a:latin typeface="Neucha"/>
              <a:ea typeface="Neucha"/>
              <a:cs typeface="Neucha"/>
              <a:sym typeface="Neucha"/>
            </a:endParaRPr>
          </a:p>
        </p:txBody>
      </p:sp>
      <p:sp>
        <p:nvSpPr>
          <p:cNvPr id="147" name="Google Shape;147;p18"/>
          <p:cNvSpPr/>
          <p:nvPr/>
        </p:nvSpPr>
        <p:spPr>
          <a:xfrm>
            <a:off x="2339039" y="3497563"/>
            <a:ext cx="2150400" cy="1293300"/>
          </a:xfrm>
          <a:prstGeom prst="rect">
            <a:avLst/>
          </a:prstGeom>
          <a:solidFill>
            <a:srgbClr val="F1F0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txBox="1"/>
          <p:nvPr>
            <p:ph type="title"/>
          </p:nvPr>
        </p:nvSpPr>
        <p:spPr>
          <a:xfrm>
            <a:off x="2280600" y="3451075"/>
            <a:ext cx="1116300" cy="11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Eventually, I stumbled into a job at the Guardian, and I fell in love. </a:t>
            </a:r>
            <a:endParaRPr i="1" sz="1100">
              <a:latin typeface="Neucha"/>
              <a:ea typeface="Neucha"/>
              <a:cs typeface="Neucha"/>
              <a:sym typeface="Neucha"/>
            </a:endParaRPr>
          </a:p>
        </p:txBody>
      </p:sp>
      <p:sp>
        <p:nvSpPr>
          <p:cNvPr id="149" name="Google Shape;149;p18"/>
          <p:cNvSpPr/>
          <p:nvPr/>
        </p:nvSpPr>
        <p:spPr>
          <a:xfrm>
            <a:off x="4608488" y="3494363"/>
            <a:ext cx="2150400" cy="1293300"/>
          </a:xfrm>
          <a:prstGeom prst="rect">
            <a:avLst/>
          </a:prstGeom>
          <a:solidFill>
            <a:srgbClr val="F1F0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6874800" y="3486038"/>
            <a:ext cx="2150400" cy="1293300"/>
          </a:xfrm>
          <a:prstGeom prst="rect">
            <a:avLst/>
          </a:prstGeom>
          <a:solidFill>
            <a:srgbClr val="F1F0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txBox="1"/>
          <p:nvPr>
            <p:ph type="title"/>
          </p:nvPr>
        </p:nvSpPr>
        <p:spPr>
          <a:xfrm>
            <a:off x="4554800" y="3451075"/>
            <a:ext cx="21504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I was</a:t>
            </a:r>
            <a:r>
              <a:rPr lang="en" sz="1100">
                <a:latin typeface="Neucha"/>
                <a:ea typeface="Neucha"/>
                <a:cs typeface="Neucha"/>
                <a:sym typeface="Neucha"/>
              </a:rPr>
              <a:t> a visual journalist, so I created special interactive web pages for news stories. It was the first job where my code skills were used alongside my design and drawing skills, and I’m really proud of the work I did while there.</a:t>
            </a:r>
            <a:endParaRPr sz="1100">
              <a:latin typeface="Neucha"/>
              <a:ea typeface="Neucha"/>
              <a:cs typeface="Neucha"/>
              <a:sym typeface="Neucha"/>
            </a:endParaRPr>
          </a:p>
        </p:txBody>
      </p:sp>
      <p:sp>
        <p:nvSpPr>
          <p:cNvPr id="152" name="Google Shape;152;p18"/>
          <p:cNvSpPr txBox="1"/>
          <p:nvPr>
            <p:ph type="title"/>
          </p:nvPr>
        </p:nvSpPr>
        <p:spPr>
          <a:xfrm>
            <a:off x="6866475" y="1892025"/>
            <a:ext cx="1116300" cy="8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*Shudder* I don’t like talking about this period that much.</a:t>
            </a:r>
            <a:endParaRPr sz="1100">
              <a:latin typeface="Neucha"/>
              <a:ea typeface="Neucha"/>
              <a:cs typeface="Neucha"/>
              <a:sym typeface="Neucha"/>
            </a:endParaRPr>
          </a:p>
        </p:txBody>
      </p:sp>
      <p:sp>
        <p:nvSpPr>
          <p:cNvPr id="153" name="Google Shape;153;p18"/>
          <p:cNvSpPr txBox="1"/>
          <p:nvPr>
            <p:ph type="title"/>
          </p:nvPr>
        </p:nvSpPr>
        <p:spPr>
          <a:xfrm>
            <a:off x="1659390" y="1294699"/>
            <a:ext cx="5460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2016</a:t>
            </a:r>
            <a:endParaRPr sz="1400">
              <a:latin typeface="Neucha"/>
              <a:ea typeface="Neucha"/>
              <a:cs typeface="Neucha"/>
              <a:sym typeface="Neucha"/>
            </a:endParaRPr>
          </a:p>
        </p:txBody>
      </p:sp>
      <p:sp>
        <p:nvSpPr>
          <p:cNvPr id="154" name="Google Shape;154;p18"/>
          <p:cNvSpPr txBox="1"/>
          <p:nvPr>
            <p:ph type="title"/>
          </p:nvPr>
        </p:nvSpPr>
        <p:spPr>
          <a:xfrm>
            <a:off x="1257987" y="2840276"/>
            <a:ext cx="9807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2017 - 2018</a:t>
            </a:r>
            <a:endParaRPr sz="1400">
              <a:latin typeface="Neucha"/>
              <a:ea typeface="Neucha"/>
              <a:cs typeface="Neucha"/>
              <a:sym typeface="Neucha"/>
            </a:endParaRPr>
          </a:p>
        </p:txBody>
      </p:sp>
      <p:sp>
        <p:nvSpPr>
          <p:cNvPr id="155" name="Google Shape;155;p18"/>
          <p:cNvSpPr txBox="1"/>
          <p:nvPr>
            <p:ph type="title"/>
          </p:nvPr>
        </p:nvSpPr>
        <p:spPr>
          <a:xfrm>
            <a:off x="1112787" y="4405838"/>
            <a:ext cx="12711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2018 - 2020</a:t>
            </a:r>
            <a:endParaRPr sz="1400">
              <a:latin typeface="Neucha"/>
              <a:ea typeface="Neucha"/>
              <a:cs typeface="Neucha"/>
              <a:sym typeface="Neucha"/>
            </a:endParaRPr>
          </a:p>
        </p:txBody>
      </p:sp>
      <p:pic>
        <p:nvPicPr>
          <p:cNvPr id="156" name="Google Shape;156;p18"/>
          <p:cNvPicPr preferRelativeResize="0"/>
          <p:nvPr/>
        </p:nvPicPr>
        <p:blipFill>
          <a:blip r:embed="rId3">
            <a:alphaModFix/>
          </a:blip>
          <a:stretch>
            <a:fillRect/>
          </a:stretch>
        </p:blipFill>
        <p:spPr>
          <a:xfrm>
            <a:off x="3634300" y="573915"/>
            <a:ext cx="753100" cy="1009910"/>
          </a:xfrm>
          <a:prstGeom prst="rect">
            <a:avLst/>
          </a:prstGeom>
          <a:noFill/>
          <a:ln>
            <a:noFill/>
          </a:ln>
        </p:spPr>
      </p:pic>
      <p:pic>
        <p:nvPicPr>
          <p:cNvPr id="157" name="Google Shape;157;p18"/>
          <p:cNvPicPr preferRelativeResize="0"/>
          <p:nvPr/>
        </p:nvPicPr>
        <p:blipFill>
          <a:blip r:embed="rId4">
            <a:alphaModFix/>
          </a:blip>
          <a:stretch>
            <a:fillRect/>
          </a:stretch>
        </p:blipFill>
        <p:spPr>
          <a:xfrm>
            <a:off x="3795428" y="4134662"/>
            <a:ext cx="697183" cy="644700"/>
          </a:xfrm>
          <a:prstGeom prst="rect">
            <a:avLst/>
          </a:prstGeom>
          <a:noFill/>
          <a:ln>
            <a:noFill/>
          </a:ln>
        </p:spPr>
      </p:pic>
      <p:sp>
        <p:nvSpPr>
          <p:cNvPr id="158" name="Google Shape;158;p18"/>
          <p:cNvSpPr txBox="1"/>
          <p:nvPr>
            <p:ph type="title"/>
          </p:nvPr>
        </p:nvSpPr>
        <p:spPr>
          <a:xfrm>
            <a:off x="6874775" y="3460450"/>
            <a:ext cx="1895100" cy="100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I left the Guardian after the 2020 elections, but I left with a hunger for opportunities to do more of that type of hybrid work. </a:t>
            </a:r>
            <a:endParaRPr sz="1100">
              <a:latin typeface="Neucha"/>
              <a:ea typeface="Neucha"/>
              <a:cs typeface="Neucha"/>
              <a:sym typeface="Neucha"/>
            </a:endParaRPr>
          </a:p>
        </p:txBody>
      </p:sp>
      <p:pic>
        <p:nvPicPr>
          <p:cNvPr id="159" name="Google Shape;159;p18"/>
          <p:cNvPicPr preferRelativeResize="0"/>
          <p:nvPr/>
        </p:nvPicPr>
        <p:blipFill rotWithShape="1">
          <a:blip r:embed="rId5">
            <a:alphaModFix/>
          </a:blip>
          <a:srcRect b="23512" l="32435" r="27435" t="23602"/>
          <a:stretch/>
        </p:blipFill>
        <p:spPr>
          <a:xfrm>
            <a:off x="7832700" y="2109670"/>
            <a:ext cx="1116299" cy="1062531"/>
          </a:xfrm>
          <a:prstGeom prst="rect">
            <a:avLst/>
          </a:prstGeom>
          <a:noFill/>
          <a:ln>
            <a:noFill/>
          </a:ln>
        </p:spPr>
      </p:pic>
      <p:pic>
        <p:nvPicPr>
          <p:cNvPr id="160" name="Google Shape;160;p18"/>
          <p:cNvPicPr preferRelativeResize="0"/>
          <p:nvPr/>
        </p:nvPicPr>
        <p:blipFill>
          <a:blip r:embed="rId6">
            <a:alphaModFix/>
          </a:blip>
          <a:stretch>
            <a:fillRect/>
          </a:stretch>
        </p:blipFill>
        <p:spPr>
          <a:xfrm>
            <a:off x="5740094" y="713425"/>
            <a:ext cx="978156" cy="644700"/>
          </a:xfrm>
          <a:prstGeom prst="rect">
            <a:avLst/>
          </a:prstGeom>
          <a:noFill/>
          <a:ln>
            <a:noFill/>
          </a:ln>
        </p:spPr>
      </p:pic>
      <p:sp>
        <p:nvSpPr>
          <p:cNvPr id="161" name="Google Shape;161;p18"/>
          <p:cNvSpPr txBox="1"/>
          <p:nvPr>
            <p:ph type="title"/>
          </p:nvPr>
        </p:nvSpPr>
        <p:spPr>
          <a:xfrm>
            <a:off x="2269125" y="1885675"/>
            <a:ext cx="2150400" cy="8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I moved to New York to start my career in 2016. The gigs I got were...ok.</a:t>
            </a:r>
            <a:endParaRPr sz="1100">
              <a:latin typeface="Neucha"/>
              <a:ea typeface="Neucha"/>
              <a:cs typeface="Neucha"/>
              <a:sym typeface="Neucha"/>
            </a:endParaRPr>
          </a:p>
        </p:txBody>
      </p:sp>
      <p:pic>
        <p:nvPicPr>
          <p:cNvPr id="162" name="Google Shape;162;p18"/>
          <p:cNvPicPr preferRelativeResize="0"/>
          <p:nvPr/>
        </p:nvPicPr>
        <p:blipFill>
          <a:blip r:embed="rId7">
            <a:alphaModFix/>
          </a:blip>
          <a:stretch>
            <a:fillRect/>
          </a:stretch>
        </p:blipFill>
        <p:spPr>
          <a:xfrm>
            <a:off x="2351261" y="2552350"/>
            <a:ext cx="2079875" cy="667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66" name="Shape 166"/>
        <p:cNvGrpSpPr/>
        <p:nvPr/>
      </p:nvGrpSpPr>
      <p:grpSpPr>
        <a:xfrm>
          <a:off x="0" y="0"/>
          <a:ext cx="0" cy="0"/>
          <a:chOff x="0" y="0"/>
          <a:chExt cx="0" cy="0"/>
        </a:xfrm>
      </p:grpSpPr>
      <p:sp>
        <p:nvSpPr>
          <p:cNvPr id="167" name="Google Shape;167;p19"/>
          <p:cNvSpPr/>
          <p:nvPr/>
        </p:nvSpPr>
        <p:spPr>
          <a:xfrm>
            <a:off x="0" y="0"/>
            <a:ext cx="2646000" cy="8880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txBox="1"/>
          <p:nvPr>
            <p:ph type="title"/>
          </p:nvPr>
        </p:nvSpPr>
        <p:spPr>
          <a:xfrm>
            <a:off x="132824" y="185989"/>
            <a:ext cx="2280000" cy="41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Congressional Map</a:t>
            </a:r>
            <a:endParaRPr sz="2700">
              <a:latin typeface="Neucha"/>
              <a:ea typeface="Neucha"/>
              <a:cs typeface="Neucha"/>
              <a:sym typeface="Neucha"/>
            </a:endParaRPr>
          </a:p>
        </p:txBody>
      </p:sp>
      <p:sp>
        <p:nvSpPr>
          <p:cNvPr id="169" name="Google Shape;169;p19"/>
          <p:cNvSpPr txBox="1"/>
          <p:nvPr>
            <p:ph type="title"/>
          </p:nvPr>
        </p:nvSpPr>
        <p:spPr>
          <a:xfrm>
            <a:off x="302150" y="1366656"/>
            <a:ext cx="3776100" cy="29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In 2018, I created an interactive map of the members of the newly elected Congress. </a:t>
            </a:r>
            <a:endParaRPr sz="12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a:p>
            <a:pPr indent="0" lvl="0" marL="0" rtl="0" algn="l">
              <a:spcBef>
                <a:spcPts val="0"/>
              </a:spcBef>
              <a:spcAft>
                <a:spcPts val="0"/>
              </a:spcAft>
              <a:buNone/>
            </a:pPr>
            <a:r>
              <a:rPr lang="en" sz="1200">
                <a:latin typeface="Neucha"/>
                <a:ea typeface="Neucha"/>
                <a:cs typeface="Neucha"/>
                <a:sym typeface="Neucha"/>
              </a:rPr>
              <a:t>The map cross-referenced each congressperson’s location with their demographic data. Users were able to click on an identity, and the map would filter itself to only show congresspeople who identified as the chosen identity. </a:t>
            </a:r>
            <a:endParaRPr sz="12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a:p>
            <a:pPr indent="0" lvl="0" marL="0" rtl="0" algn="l">
              <a:spcBef>
                <a:spcPts val="0"/>
              </a:spcBef>
              <a:spcAft>
                <a:spcPts val="0"/>
              </a:spcAft>
              <a:buClr>
                <a:schemeClr val="dk1"/>
              </a:buClr>
              <a:buSzPts val="1100"/>
              <a:buFont typeface="Arial"/>
              <a:buNone/>
            </a:pPr>
            <a:r>
              <a:rPr lang="en" sz="1200">
                <a:latin typeface="Neucha"/>
                <a:ea typeface="Neucha"/>
                <a:cs typeface="Neucha"/>
                <a:sym typeface="Neucha"/>
              </a:rPr>
              <a:t>This project was a perfect example of how my projects usually involve multiple disciplines: it includes design, data visualization, and code.  </a:t>
            </a:r>
            <a:endParaRPr sz="1200">
              <a:latin typeface="Neucha"/>
              <a:ea typeface="Neucha"/>
              <a:cs typeface="Neucha"/>
              <a:sym typeface="Neucha"/>
            </a:endParaRPr>
          </a:p>
          <a:p>
            <a:pPr indent="0" lvl="0" marL="0" rtl="0" algn="l">
              <a:spcBef>
                <a:spcPts val="0"/>
              </a:spcBef>
              <a:spcAft>
                <a:spcPts val="0"/>
              </a:spcAft>
              <a:buClr>
                <a:schemeClr val="dk1"/>
              </a:buClr>
              <a:buSzPts val="1100"/>
              <a:buFont typeface="Arial"/>
              <a:buNone/>
            </a:pPr>
            <a:r>
              <a:t/>
            </a:r>
            <a:endParaRPr sz="1200">
              <a:latin typeface="Neucha"/>
              <a:ea typeface="Neucha"/>
              <a:cs typeface="Neucha"/>
              <a:sym typeface="Neucha"/>
            </a:endParaRPr>
          </a:p>
          <a:p>
            <a:pPr indent="0" lvl="0" marL="0" rtl="0" algn="l">
              <a:spcBef>
                <a:spcPts val="0"/>
              </a:spcBef>
              <a:spcAft>
                <a:spcPts val="0"/>
              </a:spcAft>
              <a:buClr>
                <a:schemeClr val="dk1"/>
              </a:buClr>
              <a:buSzPts val="1100"/>
              <a:buFont typeface="Arial"/>
              <a:buNone/>
            </a:pPr>
            <a:r>
              <a:rPr lang="en" sz="1200">
                <a:latin typeface="Neucha"/>
                <a:ea typeface="Neucha"/>
                <a:cs typeface="Neucha"/>
                <a:sym typeface="Neucha"/>
              </a:rPr>
              <a:t>Link: </a:t>
            </a:r>
            <a:r>
              <a:rPr lang="en" sz="1200" u="sng">
                <a:solidFill>
                  <a:srgbClr val="1155CC"/>
                </a:solidFill>
                <a:latin typeface="Neucha"/>
                <a:ea typeface="Neucha"/>
                <a:cs typeface="Neucha"/>
                <a:sym typeface="Neucha"/>
                <a:hlinkClick r:id="rId3">
                  <a:extLst>
                    <a:ext uri="{A12FA001-AC4F-418D-AE19-62706E023703}">
                      <ahyp:hlinkClr val="tx"/>
                    </a:ext>
                  </a:extLst>
                </a:hlinkClick>
              </a:rPr>
              <a:t>https://www.theguardian.com/us-news/ng-interactive/2018/nov/15/new-congress-us-house-of-representatives-senate</a:t>
            </a:r>
            <a:endParaRPr sz="1200">
              <a:solidFill>
                <a:srgbClr val="1155CC"/>
              </a:solidFill>
              <a:latin typeface="Neucha"/>
              <a:ea typeface="Neucha"/>
              <a:cs typeface="Neucha"/>
              <a:sym typeface="Neucha"/>
            </a:endParaRPr>
          </a:p>
          <a:p>
            <a:pPr indent="0" lvl="0" marL="0" rtl="0" algn="l">
              <a:spcBef>
                <a:spcPts val="0"/>
              </a:spcBef>
              <a:spcAft>
                <a:spcPts val="0"/>
              </a:spcAft>
              <a:buClr>
                <a:schemeClr val="dk1"/>
              </a:buClr>
              <a:buSzPts val="1100"/>
              <a:buFont typeface="Arial"/>
              <a:buNone/>
            </a:pPr>
            <a:r>
              <a:t/>
            </a:r>
            <a:endParaRPr sz="12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p:txBody>
      </p:sp>
      <p:pic>
        <p:nvPicPr>
          <p:cNvPr id="170" name="Google Shape;170;p19"/>
          <p:cNvPicPr preferRelativeResize="0"/>
          <p:nvPr/>
        </p:nvPicPr>
        <p:blipFill>
          <a:blip r:embed="rId4">
            <a:alphaModFix/>
          </a:blip>
          <a:stretch>
            <a:fillRect/>
          </a:stretch>
        </p:blipFill>
        <p:spPr>
          <a:xfrm>
            <a:off x="5038918" y="641964"/>
            <a:ext cx="3479339" cy="1977100"/>
          </a:xfrm>
          <a:prstGeom prst="rect">
            <a:avLst/>
          </a:prstGeom>
          <a:noFill/>
          <a:ln cap="flat" cmpd="sng" w="9525">
            <a:solidFill>
              <a:schemeClr val="dk2"/>
            </a:solidFill>
            <a:prstDash val="solid"/>
            <a:round/>
            <a:headEnd len="sm" w="sm" type="none"/>
            <a:tailEnd len="sm" w="sm" type="none"/>
          </a:ln>
        </p:spPr>
      </p:pic>
      <p:cxnSp>
        <p:nvCxnSpPr>
          <p:cNvPr id="171" name="Google Shape;171;p19"/>
          <p:cNvCxnSpPr>
            <a:stCxn id="170" idx="2"/>
          </p:cNvCxnSpPr>
          <p:nvPr/>
        </p:nvCxnSpPr>
        <p:spPr>
          <a:xfrm>
            <a:off x="6778587" y="2619064"/>
            <a:ext cx="0" cy="299400"/>
          </a:xfrm>
          <a:prstGeom prst="straightConnector1">
            <a:avLst/>
          </a:prstGeom>
          <a:noFill/>
          <a:ln cap="flat" cmpd="sng" w="9525">
            <a:solidFill>
              <a:schemeClr val="dk2"/>
            </a:solidFill>
            <a:prstDash val="solid"/>
            <a:round/>
            <a:headEnd len="med" w="med" type="none"/>
            <a:tailEnd len="med" w="med" type="triangle"/>
          </a:ln>
        </p:spPr>
      </p:cxnSp>
      <p:pic>
        <p:nvPicPr>
          <p:cNvPr id="172" name="Google Shape;172;p19"/>
          <p:cNvPicPr preferRelativeResize="0"/>
          <p:nvPr/>
        </p:nvPicPr>
        <p:blipFill>
          <a:blip r:embed="rId5">
            <a:alphaModFix/>
          </a:blip>
          <a:stretch>
            <a:fillRect/>
          </a:stretch>
        </p:blipFill>
        <p:spPr>
          <a:xfrm>
            <a:off x="5159090" y="2932762"/>
            <a:ext cx="3238985" cy="20493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76" name="Shape 176"/>
        <p:cNvGrpSpPr/>
        <p:nvPr/>
      </p:nvGrpSpPr>
      <p:grpSpPr>
        <a:xfrm>
          <a:off x="0" y="0"/>
          <a:ext cx="0" cy="0"/>
          <a:chOff x="0" y="0"/>
          <a:chExt cx="0" cy="0"/>
        </a:xfrm>
      </p:grpSpPr>
      <p:sp>
        <p:nvSpPr>
          <p:cNvPr id="177" name="Google Shape;177;p20"/>
          <p:cNvSpPr/>
          <p:nvPr/>
        </p:nvSpPr>
        <p:spPr>
          <a:xfrm>
            <a:off x="0" y="0"/>
            <a:ext cx="2646000" cy="8880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txBox="1"/>
          <p:nvPr>
            <p:ph type="title"/>
          </p:nvPr>
        </p:nvSpPr>
        <p:spPr>
          <a:xfrm>
            <a:off x="56625" y="-50918"/>
            <a:ext cx="2646000" cy="8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latin typeface="Neucha"/>
                <a:ea typeface="Neucha"/>
                <a:cs typeface="Neucha"/>
                <a:sym typeface="Neucha"/>
              </a:rPr>
              <a:t>How to catch a catfisher?</a:t>
            </a:r>
            <a:endParaRPr sz="2700">
              <a:latin typeface="Neucha"/>
              <a:ea typeface="Neucha"/>
              <a:cs typeface="Neucha"/>
              <a:sym typeface="Neucha"/>
            </a:endParaRPr>
          </a:p>
          <a:p>
            <a:pPr indent="0" lvl="0" marL="0" rtl="0" algn="l">
              <a:spcBef>
                <a:spcPts val="0"/>
              </a:spcBef>
              <a:spcAft>
                <a:spcPts val="0"/>
              </a:spcAft>
              <a:buNone/>
            </a:pPr>
            <a:r>
              <a:t/>
            </a:r>
            <a:endParaRPr sz="2400">
              <a:latin typeface="Neucha"/>
              <a:ea typeface="Neucha"/>
              <a:cs typeface="Neucha"/>
              <a:sym typeface="Neucha"/>
            </a:endParaRPr>
          </a:p>
        </p:txBody>
      </p:sp>
      <p:sp>
        <p:nvSpPr>
          <p:cNvPr id="179" name="Google Shape;179;p20"/>
          <p:cNvSpPr txBox="1"/>
          <p:nvPr>
            <p:ph type="title"/>
          </p:nvPr>
        </p:nvSpPr>
        <p:spPr>
          <a:xfrm>
            <a:off x="622175" y="1506650"/>
            <a:ext cx="3776100" cy="142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Neucha"/>
                <a:ea typeface="Neucha"/>
                <a:cs typeface="Neucha"/>
                <a:sym typeface="Neucha"/>
              </a:rPr>
              <a:t>How to catch a catfisher was the first iteration of me mixing illustrations with code. Working with an illustrator, a writer, and a fellow web designer, I helped craft a unique storytelling experience, with elements of the story being coded and animated at certain points.</a:t>
            </a:r>
            <a:endParaRPr sz="1200">
              <a:latin typeface="Neucha"/>
              <a:ea typeface="Neucha"/>
              <a:cs typeface="Neucha"/>
              <a:sym typeface="Neucha"/>
            </a:endParaRPr>
          </a:p>
          <a:p>
            <a:pPr indent="0" lvl="0" marL="0" rtl="0" algn="l">
              <a:spcBef>
                <a:spcPts val="0"/>
              </a:spcBef>
              <a:spcAft>
                <a:spcPts val="0"/>
              </a:spcAft>
              <a:buClr>
                <a:schemeClr val="dk1"/>
              </a:buClr>
              <a:buSzPts val="1100"/>
              <a:buFont typeface="Arial"/>
              <a:buNone/>
            </a:pPr>
            <a:r>
              <a:t/>
            </a:r>
            <a:endParaRPr sz="1200">
              <a:latin typeface="Neucha"/>
              <a:ea typeface="Neucha"/>
              <a:cs typeface="Neucha"/>
              <a:sym typeface="Neucha"/>
            </a:endParaRPr>
          </a:p>
          <a:p>
            <a:pPr indent="0" lvl="0" marL="0" rtl="0" algn="l">
              <a:spcBef>
                <a:spcPts val="0"/>
              </a:spcBef>
              <a:spcAft>
                <a:spcPts val="0"/>
              </a:spcAft>
              <a:buClr>
                <a:schemeClr val="dk1"/>
              </a:buClr>
              <a:buSzPts val="1100"/>
              <a:buFont typeface="Arial"/>
              <a:buNone/>
            </a:pPr>
            <a:r>
              <a:rPr lang="en" sz="1200">
                <a:latin typeface="Neucha"/>
                <a:ea typeface="Neucha"/>
                <a:cs typeface="Neucha"/>
                <a:sym typeface="Neucha"/>
              </a:rPr>
              <a:t>This project is a good prototype of things that are possible when combining code and illustrations; it was a good example of how a storytelling experience can be enhance. </a:t>
            </a:r>
            <a:endParaRPr sz="1200">
              <a:latin typeface="Neucha"/>
              <a:ea typeface="Neucha"/>
              <a:cs typeface="Neucha"/>
              <a:sym typeface="Neucha"/>
            </a:endParaRPr>
          </a:p>
          <a:p>
            <a:pPr indent="0" lvl="0" marL="0" rtl="0" algn="l">
              <a:spcBef>
                <a:spcPts val="0"/>
              </a:spcBef>
              <a:spcAft>
                <a:spcPts val="0"/>
              </a:spcAft>
              <a:buNone/>
            </a:pPr>
            <a:r>
              <a:t/>
            </a:r>
            <a:endParaRPr sz="1300">
              <a:latin typeface="Neucha"/>
              <a:ea typeface="Neucha"/>
              <a:cs typeface="Neucha"/>
              <a:sym typeface="Neucha"/>
            </a:endParaRPr>
          </a:p>
        </p:txBody>
      </p:sp>
      <p:sp>
        <p:nvSpPr>
          <p:cNvPr id="180" name="Google Shape;180;p20"/>
          <p:cNvSpPr txBox="1"/>
          <p:nvPr>
            <p:ph type="title"/>
          </p:nvPr>
        </p:nvSpPr>
        <p:spPr>
          <a:xfrm>
            <a:off x="644950" y="3528002"/>
            <a:ext cx="3479400" cy="7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Link: </a:t>
            </a:r>
            <a:r>
              <a:rPr lang="en" sz="1200" u="sng">
                <a:solidFill>
                  <a:srgbClr val="1155CC"/>
                </a:solidFill>
                <a:latin typeface="Neucha"/>
                <a:ea typeface="Neucha"/>
                <a:cs typeface="Neucha"/>
                <a:sym typeface="Neucha"/>
                <a:hlinkClick r:id="rId3">
                  <a:extLst>
                    <a:ext uri="{A12FA001-AC4F-418D-AE19-62706E023703}">
                      <ahyp:hlinkClr val="tx"/>
                    </a:ext>
                  </a:extLst>
                </a:hlinkClick>
              </a:rPr>
              <a:t>https://www.theguardian.com/technology/ng-interactive/2019/feb/20/how-to-catch-a-catfisher</a:t>
            </a:r>
            <a:endParaRPr sz="1200">
              <a:solidFill>
                <a:srgbClr val="1155CC"/>
              </a:solidFill>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p:txBody>
      </p:sp>
      <p:cxnSp>
        <p:nvCxnSpPr>
          <p:cNvPr id="181" name="Google Shape;181;p20"/>
          <p:cNvCxnSpPr/>
          <p:nvPr/>
        </p:nvCxnSpPr>
        <p:spPr>
          <a:xfrm>
            <a:off x="6872944" y="2213177"/>
            <a:ext cx="0" cy="656100"/>
          </a:xfrm>
          <a:prstGeom prst="straightConnector1">
            <a:avLst/>
          </a:prstGeom>
          <a:noFill/>
          <a:ln cap="flat" cmpd="sng" w="9525">
            <a:solidFill>
              <a:schemeClr val="dk2"/>
            </a:solidFill>
            <a:prstDash val="solid"/>
            <a:round/>
            <a:headEnd len="med" w="med" type="none"/>
            <a:tailEnd len="med" w="med" type="triangle"/>
          </a:ln>
        </p:spPr>
      </p:cxnSp>
      <p:pic>
        <p:nvPicPr>
          <p:cNvPr id="182" name="Google Shape;182;p20"/>
          <p:cNvPicPr preferRelativeResize="0"/>
          <p:nvPr/>
        </p:nvPicPr>
        <p:blipFill>
          <a:blip r:embed="rId4">
            <a:alphaModFix/>
          </a:blip>
          <a:stretch>
            <a:fillRect/>
          </a:stretch>
        </p:blipFill>
        <p:spPr>
          <a:xfrm>
            <a:off x="5106875" y="497100"/>
            <a:ext cx="3413083" cy="2049301"/>
          </a:xfrm>
          <a:prstGeom prst="rect">
            <a:avLst/>
          </a:prstGeom>
          <a:noFill/>
          <a:ln cap="flat" cmpd="sng" w="9525">
            <a:solidFill>
              <a:schemeClr val="dk2"/>
            </a:solidFill>
            <a:prstDash val="solid"/>
            <a:round/>
            <a:headEnd len="sm" w="sm" type="none"/>
            <a:tailEnd len="sm" w="sm" type="none"/>
          </a:ln>
        </p:spPr>
      </p:pic>
      <p:pic>
        <p:nvPicPr>
          <p:cNvPr id="183" name="Google Shape;183;p20"/>
          <p:cNvPicPr preferRelativeResize="0"/>
          <p:nvPr/>
        </p:nvPicPr>
        <p:blipFill>
          <a:blip r:embed="rId5">
            <a:alphaModFix/>
          </a:blip>
          <a:stretch>
            <a:fillRect/>
          </a:stretch>
        </p:blipFill>
        <p:spPr>
          <a:xfrm>
            <a:off x="5136925" y="2917075"/>
            <a:ext cx="3352999" cy="2024602"/>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87" name="Shape 187"/>
        <p:cNvGrpSpPr/>
        <p:nvPr/>
      </p:nvGrpSpPr>
      <p:grpSpPr>
        <a:xfrm>
          <a:off x="0" y="0"/>
          <a:ext cx="0" cy="0"/>
          <a:chOff x="0" y="0"/>
          <a:chExt cx="0" cy="0"/>
        </a:xfrm>
      </p:grpSpPr>
      <p:sp>
        <p:nvSpPr>
          <p:cNvPr id="188" name="Google Shape;188;p21"/>
          <p:cNvSpPr/>
          <p:nvPr/>
        </p:nvSpPr>
        <p:spPr>
          <a:xfrm>
            <a:off x="0" y="0"/>
            <a:ext cx="2646000" cy="8880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txBox="1"/>
          <p:nvPr>
            <p:ph type="title"/>
          </p:nvPr>
        </p:nvSpPr>
        <p:spPr>
          <a:xfrm>
            <a:off x="296850" y="131000"/>
            <a:ext cx="23493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Neucha"/>
                <a:ea typeface="Neucha"/>
                <a:cs typeface="Neucha"/>
                <a:sym typeface="Neucha"/>
              </a:rPr>
              <a:t>Social media sites</a:t>
            </a:r>
            <a:endParaRPr sz="2400">
              <a:latin typeface="Neucha"/>
              <a:ea typeface="Neucha"/>
              <a:cs typeface="Neucha"/>
              <a:sym typeface="Neucha"/>
            </a:endParaRPr>
          </a:p>
        </p:txBody>
      </p:sp>
      <p:sp>
        <p:nvSpPr>
          <p:cNvPr id="190" name="Google Shape;190;p21"/>
          <p:cNvSpPr txBox="1"/>
          <p:nvPr>
            <p:ph type="title"/>
          </p:nvPr>
        </p:nvSpPr>
        <p:spPr>
          <a:xfrm>
            <a:off x="1394700" y="1181475"/>
            <a:ext cx="59832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Neucha"/>
                <a:ea typeface="Neucha"/>
                <a:cs typeface="Neucha"/>
                <a:sym typeface="Neucha"/>
              </a:rPr>
              <a:t>Aside from my portofolio side (</a:t>
            </a:r>
            <a:r>
              <a:rPr lang="en" sz="1300" u="sng">
                <a:latin typeface="Neucha"/>
                <a:ea typeface="Neucha"/>
                <a:cs typeface="Neucha"/>
                <a:sym typeface="Neucha"/>
              </a:rPr>
              <a:t>juweek.online</a:t>
            </a:r>
            <a:r>
              <a:rPr lang="en" sz="1300">
                <a:latin typeface="Neucha"/>
                <a:ea typeface="Neucha"/>
                <a:cs typeface="Neucha"/>
                <a:sym typeface="Neucha"/>
              </a:rPr>
              <a:t>), you can get a vibe of my art using social media. I have both an Instagram and a Codepen that I use to </a:t>
            </a:r>
            <a:r>
              <a:rPr lang="en" sz="1300">
                <a:latin typeface="Neucha"/>
                <a:ea typeface="Neucha"/>
                <a:cs typeface="Neucha"/>
                <a:sym typeface="Neucha"/>
              </a:rPr>
              <a:t>short</a:t>
            </a:r>
            <a:r>
              <a:rPr lang="en" sz="1300">
                <a:latin typeface="Neucha"/>
                <a:ea typeface="Neucha"/>
                <a:cs typeface="Neucha"/>
                <a:sym typeface="Neucha"/>
              </a:rPr>
              <a:t> my work.  </a:t>
            </a:r>
            <a:endParaRPr sz="1400">
              <a:latin typeface="Neucha"/>
              <a:ea typeface="Neucha"/>
              <a:cs typeface="Neucha"/>
              <a:sym typeface="Neucha"/>
            </a:endParaRPr>
          </a:p>
        </p:txBody>
      </p:sp>
      <p:pic>
        <p:nvPicPr>
          <p:cNvPr id="191" name="Google Shape;191;p21"/>
          <p:cNvPicPr preferRelativeResize="0"/>
          <p:nvPr/>
        </p:nvPicPr>
        <p:blipFill>
          <a:blip r:embed="rId3">
            <a:alphaModFix/>
          </a:blip>
          <a:stretch>
            <a:fillRect/>
          </a:stretch>
        </p:blipFill>
        <p:spPr>
          <a:xfrm>
            <a:off x="4411549" y="2547849"/>
            <a:ext cx="3041250" cy="2149600"/>
          </a:xfrm>
          <a:prstGeom prst="rect">
            <a:avLst/>
          </a:prstGeom>
          <a:noFill/>
          <a:ln cap="flat" cmpd="sng" w="9525">
            <a:solidFill>
              <a:schemeClr val="dk2"/>
            </a:solidFill>
            <a:prstDash val="solid"/>
            <a:round/>
            <a:headEnd len="sm" w="sm" type="none"/>
            <a:tailEnd len="sm" w="sm" type="none"/>
          </a:ln>
        </p:spPr>
      </p:pic>
      <p:pic>
        <p:nvPicPr>
          <p:cNvPr id="192" name="Google Shape;192;p21"/>
          <p:cNvPicPr preferRelativeResize="0"/>
          <p:nvPr/>
        </p:nvPicPr>
        <p:blipFill>
          <a:blip r:embed="rId4">
            <a:alphaModFix/>
          </a:blip>
          <a:stretch>
            <a:fillRect/>
          </a:stretch>
        </p:blipFill>
        <p:spPr>
          <a:xfrm>
            <a:off x="1463700" y="2554278"/>
            <a:ext cx="2646000" cy="2170495"/>
          </a:xfrm>
          <a:prstGeom prst="rect">
            <a:avLst/>
          </a:prstGeom>
          <a:noFill/>
          <a:ln cap="flat" cmpd="sng" w="9525">
            <a:solidFill>
              <a:schemeClr val="dk2"/>
            </a:solidFill>
            <a:prstDash val="solid"/>
            <a:round/>
            <a:headEnd len="sm" w="sm" type="none"/>
            <a:tailEnd len="sm" w="sm" type="none"/>
          </a:ln>
        </p:spPr>
      </p:pic>
      <p:pic>
        <p:nvPicPr>
          <p:cNvPr id="193" name="Google Shape;193;p21"/>
          <p:cNvPicPr preferRelativeResize="0"/>
          <p:nvPr/>
        </p:nvPicPr>
        <p:blipFill>
          <a:blip r:embed="rId5">
            <a:alphaModFix/>
          </a:blip>
          <a:stretch>
            <a:fillRect/>
          </a:stretch>
        </p:blipFill>
        <p:spPr>
          <a:xfrm>
            <a:off x="4411551" y="1926751"/>
            <a:ext cx="1255500" cy="245877"/>
          </a:xfrm>
          <a:prstGeom prst="rect">
            <a:avLst/>
          </a:prstGeom>
          <a:noFill/>
          <a:ln>
            <a:noFill/>
          </a:ln>
        </p:spPr>
      </p:pic>
      <p:pic>
        <p:nvPicPr>
          <p:cNvPr id="194" name="Google Shape;194;p21"/>
          <p:cNvPicPr preferRelativeResize="0"/>
          <p:nvPr/>
        </p:nvPicPr>
        <p:blipFill>
          <a:blip r:embed="rId6">
            <a:alphaModFix/>
          </a:blip>
          <a:stretch>
            <a:fillRect/>
          </a:stretch>
        </p:blipFill>
        <p:spPr>
          <a:xfrm>
            <a:off x="1407302" y="1942753"/>
            <a:ext cx="1255502" cy="305048"/>
          </a:xfrm>
          <a:prstGeom prst="rect">
            <a:avLst/>
          </a:prstGeom>
          <a:noFill/>
          <a:ln>
            <a:noFill/>
          </a:ln>
        </p:spPr>
      </p:pic>
      <p:sp>
        <p:nvSpPr>
          <p:cNvPr id="195" name="Google Shape;195;p21"/>
          <p:cNvSpPr txBox="1"/>
          <p:nvPr>
            <p:ph type="title"/>
          </p:nvPr>
        </p:nvSpPr>
        <p:spPr>
          <a:xfrm>
            <a:off x="1371573" y="2154492"/>
            <a:ext cx="17052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Neucha"/>
                <a:ea typeface="Neucha"/>
                <a:cs typeface="Neucha"/>
                <a:sym typeface="Neucha"/>
              </a:rPr>
              <a:t>instagram.com/jujucomics</a:t>
            </a:r>
            <a:endParaRPr sz="1400">
              <a:latin typeface="Neucha"/>
              <a:ea typeface="Neucha"/>
              <a:cs typeface="Neucha"/>
              <a:sym typeface="Neucha"/>
            </a:endParaRPr>
          </a:p>
        </p:txBody>
      </p:sp>
      <p:sp>
        <p:nvSpPr>
          <p:cNvPr id="196" name="Google Shape;196;p21"/>
          <p:cNvSpPr txBox="1"/>
          <p:nvPr>
            <p:ph type="title"/>
          </p:nvPr>
        </p:nvSpPr>
        <p:spPr>
          <a:xfrm>
            <a:off x="4343373" y="2154492"/>
            <a:ext cx="17052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Neucha"/>
                <a:ea typeface="Neucha"/>
                <a:cs typeface="Neucha"/>
                <a:sym typeface="Neucha"/>
              </a:rPr>
              <a:t>codepen.io/juweek</a:t>
            </a:r>
            <a:endParaRPr sz="1400">
              <a:latin typeface="Neucha"/>
              <a:ea typeface="Neucha"/>
              <a:cs typeface="Neucha"/>
              <a:sym typeface="Neuch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